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0" r:id="rId1"/>
  </p:sldMasterIdLst>
  <p:notesMasterIdLst>
    <p:notesMasterId r:id="rId3"/>
  </p:notesMasterIdLst>
  <p:sldIdLst>
    <p:sldId id="256" r:id="rId2"/>
  </p:sldIdLst>
  <p:sldSz cx="9144000" cy="6858000" type="screen4x3"/>
  <p:notesSz cx="7010400" cy="9296400"/>
  <p:defaultTextStyle>
    <a:defPPr>
      <a:defRPr lang="en-US"/>
    </a:defPPr>
    <a:lvl1pPr algn="l" rtl="0" eaLnBrk="0" fontAlgn="base" hangingPunct="0">
      <a:spcBef>
        <a:spcPct val="0"/>
      </a:spcBef>
      <a:spcAft>
        <a:spcPct val="0"/>
      </a:spcAft>
      <a:defRPr sz="16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16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16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16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1600" kern="1200">
        <a:solidFill>
          <a:schemeClr val="tx1"/>
        </a:solidFill>
        <a:latin typeface="Times New Roman" pitchFamily="18" charset="0"/>
        <a:ea typeface="+mn-ea"/>
        <a:cs typeface="+mn-cs"/>
      </a:defRPr>
    </a:lvl5pPr>
    <a:lvl6pPr marL="2286000" algn="l" defTabSz="914400" rtl="0" eaLnBrk="1" latinLnBrk="0" hangingPunct="1">
      <a:defRPr sz="1600" kern="1200">
        <a:solidFill>
          <a:schemeClr val="tx1"/>
        </a:solidFill>
        <a:latin typeface="Times New Roman" pitchFamily="18" charset="0"/>
        <a:ea typeface="+mn-ea"/>
        <a:cs typeface="+mn-cs"/>
      </a:defRPr>
    </a:lvl6pPr>
    <a:lvl7pPr marL="2743200" algn="l" defTabSz="914400" rtl="0" eaLnBrk="1" latinLnBrk="0" hangingPunct="1">
      <a:defRPr sz="1600" kern="1200">
        <a:solidFill>
          <a:schemeClr val="tx1"/>
        </a:solidFill>
        <a:latin typeface="Times New Roman" pitchFamily="18" charset="0"/>
        <a:ea typeface="+mn-ea"/>
        <a:cs typeface="+mn-cs"/>
      </a:defRPr>
    </a:lvl7pPr>
    <a:lvl8pPr marL="3200400" algn="l" defTabSz="914400" rtl="0" eaLnBrk="1" latinLnBrk="0" hangingPunct="1">
      <a:defRPr sz="1600" kern="1200">
        <a:solidFill>
          <a:schemeClr val="tx1"/>
        </a:solidFill>
        <a:latin typeface="Times New Roman" pitchFamily="18" charset="0"/>
        <a:ea typeface="+mn-ea"/>
        <a:cs typeface="+mn-cs"/>
      </a:defRPr>
    </a:lvl8pPr>
    <a:lvl9pPr marL="3657600" algn="l" defTabSz="914400" rtl="0" eaLnBrk="1" latinLnBrk="0" hangingPunct="1">
      <a:defRPr sz="16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804" autoAdjust="0"/>
    <p:restoredTop sz="94578" autoAdjust="0"/>
  </p:normalViewPr>
  <p:slideViewPr>
    <p:cSldViewPr snapToGrid="0" snapToObjects="1">
      <p:cViewPr>
        <p:scale>
          <a:sx n="80" d="100"/>
          <a:sy n="80" d="100"/>
        </p:scale>
        <p:origin x="2224" y="3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413" cy="464180"/>
          </a:xfrm>
          <a:prstGeom prst="rect">
            <a:avLst/>
          </a:prstGeom>
        </p:spPr>
        <p:txBody>
          <a:bodyPr vert="horz" lIns="92226" tIns="46113" rIns="92226" bIns="46113" rtlCol="0"/>
          <a:lstStyle>
            <a:lvl1pPr algn="l">
              <a:defRPr sz="1200"/>
            </a:lvl1pPr>
          </a:lstStyle>
          <a:p>
            <a:endParaRPr lang="en-US" dirty="0"/>
          </a:p>
        </p:txBody>
      </p:sp>
      <p:sp>
        <p:nvSpPr>
          <p:cNvPr id="3" name="Date Placeholder 2"/>
          <p:cNvSpPr>
            <a:spLocks noGrp="1"/>
          </p:cNvSpPr>
          <p:nvPr>
            <p:ph type="dt" idx="1"/>
          </p:nvPr>
        </p:nvSpPr>
        <p:spPr>
          <a:xfrm>
            <a:off x="3971386" y="0"/>
            <a:ext cx="3037413" cy="464180"/>
          </a:xfrm>
          <a:prstGeom prst="rect">
            <a:avLst/>
          </a:prstGeom>
        </p:spPr>
        <p:txBody>
          <a:bodyPr vert="horz" lIns="92226" tIns="46113" rIns="92226" bIns="46113" rtlCol="0"/>
          <a:lstStyle>
            <a:lvl1pPr algn="r">
              <a:defRPr sz="1200"/>
            </a:lvl1pPr>
          </a:lstStyle>
          <a:p>
            <a:fld id="{B3AD525C-9F82-4B0D-880D-A7AEC1BB96CD}" type="datetimeFigureOut">
              <a:rPr lang="en-US" smtClean="0"/>
              <a:t>6/13/25</a:t>
            </a:fld>
            <a:endParaRPr lang="en-US" dirty="0"/>
          </a:p>
        </p:txBody>
      </p:sp>
      <p:sp>
        <p:nvSpPr>
          <p:cNvPr id="4" name="Slide Image Placeholder 3"/>
          <p:cNvSpPr>
            <a:spLocks noGrp="1" noRot="1" noChangeAspect="1"/>
          </p:cNvSpPr>
          <p:nvPr>
            <p:ph type="sldImg" idx="2"/>
          </p:nvPr>
        </p:nvSpPr>
        <p:spPr>
          <a:xfrm>
            <a:off x="1181100" y="698500"/>
            <a:ext cx="4648200" cy="3486150"/>
          </a:xfrm>
          <a:prstGeom prst="rect">
            <a:avLst/>
          </a:prstGeom>
          <a:noFill/>
          <a:ln w="12700">
            <a:solidFill>
              <a:prstClr val="black"/>
            </a:solidFill>
          </a:ln>
        </p:spPr>
        <p:txBody>
          <a:bodyPr vert="horz" lIns="92226" tIns="46113" rIns="92226" bIns="46113" rtlCol="0" anchor="ctr"/>
          <a:lstStyle/>
          <a:p>
            <a:endParaRPr lang="en-US" dirty="0"/>
          </a:p>
        </p:txBody>
      </p:sp>
      <p:sp>
        <p:nvSpPr>
          <p:cNvPr id="5" name="Notes Placeholder 4"/>
          <p:cNvSpPr>
            <a:spLocks noGrp="1"/>
          </p:cNvSpPr>
          <p:nvPr>
            <p:ph type="body" sz="quarter" idx="3"/>
          </p:nvPr>
        </p:nvSpPr>
        <p:spPr>
          <a:xfrm>
            <a:off x="701681" y="4416111"/>
            <a:ext cx="5607038" cy="4182419"/>
          </a:xfrm>
          <a:prstGeom prst="rect">
            <a:avLst/>
          </a:prstGeom>
        </p:spPr>
        <p:txBody>
          <a:bodyPr vert="horz" lIns="92226" tIns="46113" rIns="92226" bIns="4611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30621"/>
            <a:ext cx="3037413" cy="464180"/>
          </a:xfrm>
          <a:prstGeom prst="rect">
            <a:avLst/>
          </a:prstGeom>
        </p:spPr>
        <p:txBody>
          <a:bodyPr vert="horz" lIns="92226" tIns="46113" rIns="92226" bIns="4611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1386" y="8830621"/>
            <a:ext cx="3037413" cy="464180"/>
          </a:xfrm>
          <a:prstGeom prst="rect">
            <a:avLst/>
          </a:prstGeom>
        </p:spPr>
        <p:txBody>
          <a:bodyPr vert="horz" lIns="92226" tIns="46113" rIns="92226" bIns="46113" rtlCol="0" anchor="b"/>
          <a:lstStyle>
            <a:lvl1pPr algn="r">
              <a:defRPr sz="1200"/>
            </a:lvl1pPr>
          </a:lstStyle>
          <a:p>
            <a:fld id="{8D8249B3-8183-4C32-AA44-5F57FD78BC8C}" type="slidenum">
              <a:rPr lang="en-US" smtClean="0"/>
              <a:t>‹#›</a:t>
            </a:fld>
            <a:endParaRPr lang="en-US" dirty="0"/>
          </a:p>
        </p:txBody>
      </p:sp>
    </p:spTree>
    <p:extLst>
      <p:ext uri="{BB962C8B-B14F-4D97-AF65-F5344CB8AC3E}">
        <p14:creationId xmlns:p14="http://schemas.microsoft.com/office/powerpoint/2010/main" val="22637068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D8249B3-8183-4C32-AA44-5F57FD78BC8C}" type="slidenum">
              <a:rPr lang="en-US" smtClean="0"/>
              <a:t>1</a:t>
            </a:fld>
            <a:endParaRPr lang="en-US" dirty="0"/>
          </a:p>
        </p:txBody>
      </p:sp>
    </p:spTree>
    <p:extLst>
      <p:ext uri="{BB962C8B-B14F-4D97-AF65-F5344CB8AC3E}">
        <p14:creationId xmlns:p14="http://schemas.microsoft.com/office/powerpoint/2010/main" val="10488116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0E294034-FFE6-4757-A935-B3776964DF9D}" type="slidenum">
              <a:rPr lang="en-US" altLang="en-US" smtClean="0"/>
              <a:pPr>
                <a:defRPr/>
              </a:pPr>
              <a:t>‹#›</a:t>
            </a:fld>
            <a:endParaRPr lang="en-US" altLang="en-US" dirty="0"/>
          </a:p>
        </p:txBody>
      </p:sp>
    </p:spTree>
    <p:extLst>
      <p:ext uri="{BB962C8B-B14F-4D97-AF65-F5344CB8AC3E}">
        <p14:creationId xmlns:p14="http://schemas.microsoft.com/office/powerpoint/2010/main" val="712462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7377A470-133D-4D70-AB0E-B684EC6A5E69}" type="slidenum">
              <a:rPr lang="en-US" altLang="en-US" smtClean="0"/>
              <a:pPr>
                <a:defRPr/>
              </a:pPr>
              <a:t>‹#›</a:t>
            </a:fld>
            <a:endParaRPr lang="en-US" altLang="en-US" dirty="0"/>
          </a:p>
        </p:txBody>
      </p:sp>
    </p:spTree>
    <p:extLst>
      <p:ext uri="{BB962C8B-B14F-4D97-AF65-F5344CB8AC3E}">
        <p14:creationId xmlns:p14="http://schemas.microsoft.com/office/powerpoint/2010/main" val="1766794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2EF8903D-2CBA-4590-82B7-33A7B7E64A9C}" type="slidenum">
              <a:rPr lang="en-US" altLang="en-US" smtClean="0"/>
              <a:pPr>
                <a:defRPr/>
              </a:pPr>
              <a:t>‹#›</a:t>
            </a:fld>
            <a:endParaRPr lang="en-US" altLang="en-US" dirty="0"/>
          </a:p>
        </p:txBody>
      </p:sp>
    </p:spTree>
    <p:extLst>
      <p:ext uri="{BB962C8B-B14F-4D97-AF65-F5344CB8AC3E}">
        <p14:creationId xmlns:p14="http://schemas.microsoft.com/office/powerpoint/2010/main" val="4281977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02DCB79F-504D-4FCC-AFF9-DAE4EFB363F3}" type="slidenum">
              <a:rPr lang="en-US" altLang="en-US" smtClean="0"/>
              <a:pPr>
                <a:defRPr/>
              </a:pPr>
              <a:t>‹#›</a:t>
            </a:fld>
            <a:endParaRPr lang="en-US" altLang="en-US" dirty="0"/>
          </a:p>
        </p:txBody>
      </p:sp>
    </p:spTree>
    <p:extLst>
      <p:ext uri="{BB962C8B-B14F-4D97-AF65-F5344CB8AC3E}">
        <p14:creationId xmlns:p14="http://schemas.microsoft.com/office/powerpoint/2010/main" val="3498354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7ACDAB66-14D6-49BB-BCA9-60DE7AE30FB5}" type="slidenum">
              <a:rPr lang="en-US" altLang="en-US" smtClean="0"/>
              <a:pPr>
                <a:defRPr/>
              </a:pPr>
              <a:t>‹#›</a:t>
            </a:fld>
            <a:endParaRPr lang="en-US" altLang="en-US" dirty="0"/>
          </a:p>
        </p:txBody>
      </p:sp>
    </p:spTree>
    <p:extLst>
      <p:ext uri="{BB962C8B-B14F-4D97-AF65-F5344CB8AC3E}">
        <p14:creationId xmlns:p14="http://schemas.microsoft.com/office/powerpoint/2010/main" val="2611720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endParaRPr lang="en-US" altLang="en-US" dirty="0"/>
          </a:p>
        </p:txBody>
      </p:sp>
      <p:sp>
        <p:nvSpPr>
          <p:cNvPr id="6" name="Footer Placeholder 5"/>
          <p:cNvSpPr>
            <a:spLocks noGrp="1"/>
          </p:cNvSpPr>
          <p:nvPr>
            <p:ph type="ftr" sz="quarter" idx="11"/>
          </p:nvPr>
        </p:nvSpPr>
        <p:spPr/>
        <p:txBody>
          <a:bodyPr/>
          <a:lstStyle/>
          <a:p>
            <a:pPr>
              <a:defRPr/>
            </a:pPr>
            <a:endParaRPr lang="en-US" altLang="en-US" dirty="0"/>
          </a:p>
        </p:txBody>
      </p:sp>
      <p:sp>
        <p:nvSpPr>
          <p:cNvPr id="7" name="Slide Number Placeholder 6"/>
          <p:cNvSpPr>
            <a:spLocks noGrp="1"/>
          </p:cNvSpPr>
          <p:nvPr>
            <p:ph type="sldNum" sz="quarter" idx="12"/>
          </p:nvPr>
        </p:nvSpPr>
        <p:spPr/>
        <p:txBody>
          <a:bodyPr/>
          <a:lstStyle/>
          <a:p>
            <a:pPr>
              <a:defRPr/>
            </a:pPr>
            <a:fld id="{2C7149F1-ED35-428C-80BF-251A8A972A3B}" type="slidenum">
              <a:rPr lang="en-US" altLang="en-US" smtClean="0"/>
              <a:pPr>
                <a:defRPr/>
              </a:pPr>
              <a:t>‹#›</a:t>
            </a:fld>
            <a:endParaRPr lang="en-US" altLang="en-US" dirty="0"/>
          </a:p>
        </p:txBody>
      </p:sp>
    </p:spTree>
    <p:extLst>
      <p:ext uri="{BB962C8B-B14F-4D97-AF65-F5344CB8AC3E}">
        <p14:creationId xmlns:p14="http://schemas.microsoft.com/office/powerpoint/2010/main" val="3261850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endParaRPr lang="en-US" altLang="en-US" dirty="0"/>
          </a:p>
        </p:txBody>
      </p:sp>
      <p:sp>
        <p:nvSpPr>
          <p:cNvPr id="8" name="Footer Placeholder 7"/>
          <p:cNvSpPr>
            <a:spLocks noGrp="1"/>
          </p:cNvSpPr>
          <p:nvPr>
            <p:ph type="ftr" sz="quarter" idx="11"/>
          </p:nvPr>
        </p:nvSpPr>
        <p:spPr/>
        <p:txBody>
          <a:bodyPr/>
          <a:lstStyle/>
          <a:p>
            <a:pPr>
              <a:defRPr/>
            </a:pPr>
            <a:endParaRPr lang="en-US" altLang="en-US" dirty="0"/>
          </a:p>
        </p:txBody>
      </p:sp>
      <p:sp>
        <p:nvSpPr>
          <p:cNvPr id="9" name="Slide Number Placeholder 8"/>
          <p:cNvSpPr>
            <a:spLocks noGrp="1"/>
          </p:cNvSpPr>
          <p:nvPr>
            <p:ph type="sldNum" sz="quarter" idx="12"/>
          </p:nvPr>
        </p:nvSpPr>
        <p:spPr/>
        <p:txBody>
          <a:bodyPr/>
          <a:lstStyle/>
          <a:p>
            <a:pPr>
              <a:defRPr/>
            </a:pPr>
            <a:fld id="{015DD548-FA3A-4E3D-B922-DF8181FEF4EA}" type="slidenum">
              <a:rPr lang="en-US" altLang="en-US" smtClean="0"/>
              <a:pPr>
                <a:defRPr/>
              </a:pPr>
              <a:t>‹#›</a:t>
            </a:fld>
            <a:endParaRPr lang="en-US" altLang="en-US" dirty="0"/>
          </a:p>
        </p:txBody>
      </p:sp>
    </p:spTree>
    <p:extLst>
      <p:ext uri="{BB962C8B-B14F-4D97-AF65-F5344CB8AC3E}">
        <p14:creationId xmlns:p14="http://schemas.microsoft.com/office/powerpoint/2010/main" val="30455894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endParaRPr lang="en-US" altLang="en-US" dirty="0"/>
          </a:p>
        </p:txBody>
      </p:sp>
      <p:sp>
        <p:nvSpPr>
          <p:cNvPr id="4" name="Footer Placeholder 3"/>
          <p:cNvSpPr>
            <a:spLocks noGrp="1"/>
          </p:cNvSpPr>
          <p:nvPr>
            <p:ph type="ftr" sz="quarter" idx="11"/>
          </p:nvPr>
        </p:nvSpPr>
        <p:spPr/>
        <p:txBody>
          <a:bodyPr/>
          <a:lstStyle/>
          <a:p>
            <a:pPr>
              <a:defRPr/>
            </a:pPr>
            <a:endParaRPr lang="en-US" altLang="en-US" dirty="0"/>
          </a:p>
        </p:txBody>
      </p:sp>
      <p:sp>
        <p:nvSpPr>
          <p:cNvPr id="5" name="Slide Number Placeholder 4"/>
          <p:cNvSpPr>
            <a:spLocks noGrp="1"/>
          </p:cNvSpPr>
          <p:nvPr>
            <p:ph type="sldNum" sz="quarter" idx="12"/>
          </p:nvPr>
        </p:nvSpPr>
        <p:spPr/>
        <p:txBody>
          <a:bodyPr/>
          <a:lstStyle/>
          <a:p>
            <a:pPr>
              <a:defRPr/>
            </a:pPr>
            <a:fld id="{DA22B7EA-C23E-4555-9A29-30B3DDA0AA10}" type="slidenum">
              <a:rPr lang="en-US" altLang="en-US" smtClean="0"/>
              <a:pPr>
                <a:defRPr/>
              </a:pPr>
              <a:t>‹#›</a:t>
            </a:fld>
            <a:endParaRPr lang="en-US" altLang="en-US" dirty="0"/>
          </a:p>
        </p:txBody>
      </p:sp>
    </p:spTree>
    <p:extLst>
      <p:ext uri="{BB962C8B-B14F-4D97-AF65-F5344CB8AC3E}">
        <p14:creationId xmlns:p14="http://schemas.microsoft.com/office/powerpoint/2010/main" val="1677682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en-US" dirty="0"/>
          </a:p>
        </p:txBody>
      </p:sp>
      <p:sp>
        <p:nvSpPr>
          <p:cNvPr id="3" name="Footer Placeholder 2"/>
          <p:cNvSpPr>
            <a:spLocks noGrp="1"/>
          </p:cNvSpPr>
          <p:nvPr>
            <p:ph type="ftr" sz="quarter" idx="11"/>
          </p:nvPr>
        </p:nvSpPr>
        <p:spPr/>
        <p:txBody>
          <a:bodyPr/>
          <a:lstStyle/>
          <a:p>
            <a:pPr>
              <a:defRPr/>
            </a:pPr>
            <a:endParaRPr lang="en-US" altLang="en-US" dirty="0"/>
          </a:p>
        </p:txBody>
      </p:sp>
      <p:sp>
        <p:nvSpPr>
          <p:cNvPr id="4" name="Slide Number Placeholder 3"/>
          <p:cNvSpPr>
            <a:spLocks noGrp="1"/>
          </p:cNvSpPr>
          <p:nvPr>
            <p:ph type="sldNum" sz="quarter" idx="12"/>
          </p:nvPr>
        </p:nvSpPr>
        <p:spPr/>
        <p:txBody>
          <a:bodyPr/>
          <a:lstStyle/>
          <a:p>
            <a:pPr>
              <a:defRPr/>
            </a:pPr>
            <a:fld id="{A72BBCAF-AC5A-485C-96D5-864A783FF91E}" type="slidenum">
              <a:rPr lang="en-US" altLang="en-US" smtClean="0"/>
              <a:pPr>
                <a:defRPr/>
              </a:pPr>
              <a:t>‹#›</a:t>
            </a:fld>
            <a:endParaRPr lang="en-US" altLang="en-US" dirty="0"/>
          </a:p>
        </p:txBody>
      </p:sp>
    </p:spTree>
    <p:extLst>
      <p:ext uri="{BB962C8B-B14F-4D97-AF65-F5344CB8AC3E}">
        <p14:creationId xmlns:p14="http://schemas.microsoft.com/office/powerpoint/2010/main" val="2390825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en-US" dirty="0"/>
          </a:p>
        </p:txBody>
      </p:sp>
      <p:sp>
        <p:nvSpPr>
          <p:cNvPr id="6" name="Footer Placeholder 5"/>
          <p:cNvSpPr>
            <a:spLocks noGrp="1"/>
          </p:cNvSpPr>
          <p:nvPr>
            <p:ph type="ftr" sz="quarter" idx="11"/>
          </p:nvPr>
        </p:nvSpPr>
        <p:spPr/>
        <p:txBody>
          <a:bodyPr/>
          <a:lstStyle/>
          <a:p>
            <a:pPr>
              <a:defRPr/>
            </a:pPr>
            <a:endParaRPr lang="en-US" altLang="en-US" dirty="0"/>
          </a:p>
        </p:txBody>
      </p:sp>
      <p:sp>
        <p:nvSpPr>
          <p:cNvPr id="7" name="Slide Number Placeholder 6"/>
          <p:cNvSpPr>
            <a:spLocks noGrp="1"/>
          </p:cNvSpPr>
          <p:nvPr>
            <p:ph type="sldNum" sz="quarter" idx="12"/>
          </p:nvPr>
        </p:nvSpPr>
        <p:spPr/>
        <p:txBody>
          <a:bodyPr/>
          <a:lstStyle/>
          <a:p>
            <a:pPr>
              <a:defRPr/>
            </a:pPr>
            <a:fld id="{906BB6EF-ED29-407A-8408-08B872E85CD8}" type="slidenum">
              <a:rPr lang="en-US" altLang="en-US" smtClean="0"/>
              <a:pPr>
                <a:defRPr/>
              </a:pPr>
              <a:t>‹#›</a:t>
            </a:fld>
            <a:endParaRPr lang="en-US" altLang="en-US" dirty="0"/>
          </a:p>
        </p:txBody>
      </p:sp>
    </p:spTree>
    <p:extLst>
      <p:ext uri="{BB962C8B-B14F-4D97-AF65-F5344CB8AC3E}">
        <p14:creationId xmlns:p14="http://schemas.microsoft.com/office/powerpoint/2010/main" val="1591008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en-US" dirty="0"/>
          </a:p>
        </p:txBody>
      </p:sp>
      <p:sp>
        <p:nvSpPr>
          <p:cNvPr id="6" name="Footer Placeholder 5"/>
          <p:cNvSpPr>
            <a:spLocks noGrp="1"/>
          </p:cNvSpPr>
          <p:nvPr>
            <p:ph type="ftr" sz="quarter" idx="11"/>
          </p:nvPr>
        </p:nvSpPr>
        <p:spPr/>
        <p:txBody>
          <a:bodyPr/>
          <a:lstStyle/>
          <a:p>
            <a:pPr>
              <a:defRPr/>
            </a:pPr>
            <a:endParaRPr lang="en-US" altLang="en-US" dirty="0"/>
          </a:p>
        </p:txBody>
      </p:sp>
      <p:sp>
        <p:nvSpPr>
          <p:cNvPr id="7" name="Slide Number Placeholder 6"/>
          <p:cNvSpPr>
            <a:spLocks noGrp="1"/>
          </p:cNvSpPr>
          <p:nvPr>
            <p:ph type="sldNum" sz="quarter" idx="12"/>
          </p:nvPr>
        </p:nvSpPr>
        <p:spPr/>
        <p:txBody>
          <a:bodyPr/>
          <a:lstStyle/>
          <a:p>
            <a:pPr>
              <a:defRPr/>
            </a:pPr>
            <a:fld id="{57D13340-7F12-4CF7-86C5-CD24B1A11B40}" type="slidenum">
              <a:rPr lang="en-US" altLang="en-US" smtClean="0"/>
              <a:pPr>
                <a:defRPr/>
              </a:pPr>
              <a:t>‹#›</a:t>
            </a:fld>
            <a:endParaRPr lang="en-US" altLang="en-US" dirty="0"/>
          </a:p>
        </p:txBody>
      </p:sp>
    </p:spTree>
    <p:extLst>
      <p:ext uri="{BB962C8B-B14F-4D97-AF65-F5344CB8AC3E}">
        <p14:creationId xmlns:p14="http://schemas.microsoft.com/office/powerpoint/2010/main" val="2350378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lt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lt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463EC6E5-C8BD-4DDE-B18B-498ED4F7717D}" type="slidenum">
              <a:rPr lang="en-US" altLang="en-US" smtClean="0"/>
              <a:pPr>
                <a:defRPr/>
              </a:pPr>
              <a:t>‹#›</a:t>
            </a:fld>
            <a:endParaRPr lang="en-US" altLang="en-US" dirty="0"/>
          </a:p>
        </p:txBody>
      </p:sp>
    </p:spTree>
    <p:extLst>
      <p:ext uri="{BB962C8B-B14F-4D97-AF65-F5344CB8AC3E}">
        <p14:creationId xmlns:p14="http://schemas.microsoft.com/office/powerpoint/2010/main" val="19897594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chandra.si.edu/photo/2025/bone/" TargetMode="External"/><Relationship Id="rId5" Type="http://schemas.openxmlformats.org/officeDocument/2006/relationships/hyperlink" Target="https://doi.org/10.1093/mnras/stae549" TargetMode="External"/><Relationship Id="rId4" Type="http://schemas.openxmlformats.org/officeDocument/2006/relationships/image" Target="../media/image2.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4" name="Text Box 65"/>
          <p:cNvSpPr txBox="1">
            <a:spLocks noChangeArrowheads="1"/>
          </p:cNvSpPr>
          <p:nvPr/>
        </p:nvSpPr>
        <p:spPr bwMode="auto">
          <a:xfrm>
            <a:off x="663498" y="786102"/>
            <a:ext cx="8011637" cy="369332"/>
          </a:xfrm>
          <a:prstGeom prst="rect">
            <a:avLst/>
          </a:prstGeom>
          <a:noFill/>
          <a:ln w="9525">
            <a:noFill/>
            <a:miter lim="800000"/>
            <a:headEnd/>
            <a:tailEnd/>
          </a:ln>
        </p:spPr>
        <p:txBody>
          <a:bodyPr wrap="square">
            <a:spAutoFit/>
          </a:bodyPr>
          <a:lstStyle/>
          <a:p>
            <a:pPr algn="ctr"/>
            <a:r>
              <a:rPr lang="en-US" sz="1800" b="1" dirty="0">
                <a:latin typeface="Cambria" panose="02040503050406030204" pitchFamily="18" charset="0"/>
                <a:ea typeface="MS Mincho" panose="02020609040205080304" pitchFamily="49" charset="-128"/>
                <a:cs typeface="Times New Roman" panose="02020603050405020304" pitchFamily="18" charset="0"/>
              </a:rPr>
              <a:t>NASA's Chandra Diagnoses Cause of Fracture in Galactic "Bone"</a:t>
            </a:r>
          </a:p>
        </p:txBody>
      </p:sp>
      <p:sp>
        <p:nvSpPr>
          <p:cNvPr id="2050" name="Rectangle 2"/>
          <p:cNvSpPr>
            <a:spLocks noGrp="1" noChangeArrowheads="1"/>
          </p:cNvSpPr>
          <p:nvPr>
            <p:ph type="title"/>
          </p:nvPr>
        </p:nvSpPr>
        <p:spPr>
          <a:xfrm>
            <a:off x="685800" y="76200"/>
            <a:ext cx="7772400" cy="762000"/>
          </a:xfrm>
        </p:spPr>
        <p:txBody>
          <a:bodyPr/>
          <a:lstStyle/>
          <a:p>
            <a:r>
              <a:rPr lang="en-US" altLang="en-US" sz="4000" b="1" dirty="0"/>
              <a:t>Chandra Science Highlight</a:t>
            </a:r>
          </a:p>
        </p:txBody>
      </p:sp>
      <p:pic>
        <p:nvPicPr>
          <p:cNvPr id="2052" name="Picture 4"/>
          <p:cNvPicPr>
            <a:picLocks noChangeAspect="1" noChangeArrowheads="1"/>
          </p:cNvPicPr>
          <p:nvPr/>
        </p:nvPicPr>
        <p:blipFill>
          <a:blip r:embed="rId3" cstate="print"/>
          <a:srcRect/>
          <a:stretch>
            <a:fillRect/>
          </a:stretch>
        </p:blipFill>
        <p:spPr bwMode="auto">
          <a:xfrm>
            <a:off x="609600" y="163482"/>
            <a:ext cx="990600" cy="550863"/>
          </a:xfrm>
          <a:prstGeom prst="rect">
            <a:avLst/>
          </a:prstGeom>
          <a:noFill/>
          <a:ln w="9525">
            <a:noFill/>
            <a:miter lim="800000"/>
            <a:headEnd/>
            <a:tailEnd/>
          </a:ln>
        </p:spPr>
      </p:pic>
      <p:sp>
        <p:nvSpPr>
          <p:cNvPr id="2053" name="Text Box 8"/>
          <p:cNvSpPr txBox="1">
            <a:spLocks noChangeArrowheads="1"/>
          </p:cNvSpPr>
          <p:nvPr/>
        </p:nvSpPr>
        <p:spPr bwMode="auto">
          <a:xfrm>
            <a:off x="6361671" y="6172421"/>
            <a:ext cx="2362200" cy="461665"/>
          </a:xfrm>
          <a:prstGeom prst="rect">
            <a:avLst/>
          </a:prstGeom>
          <a:noFill/>
          <a:ln w="9525">
            <a:noFill/>
            <a:miter lim="800000"/>
            <a:headEnd/>
            <a:tailEnd/>
          </a:ln>
        </p:spPr>
        <p:txBody>
          <a:bodyPr wrap="square">
            <a:spAutoFit/>
          </a:bodyPr>
          <a:lstStyle/>
          <a:p>
            <a:pPr>
              <a:spcBef>
                <a:spcPct val="50000"/>
              </a:spcBef>
            </a:pPr>
            <a:r>
              <a:rPr lang="en-US" altLang="en-US" sz="2400" b="1" dirty="0">
                <a:latin typeface="+mn-lt"/>
              </a:rPr>
              <a:t>April 2025 </a:t>
            </a:r>
          </a:p>
        </p:txBody>
      </p:sp>
      <p:sp>
        <p:nvSpPr>
          <p:cNvPr id="2060" name="Rectangle 155"/>
          <p:cNvSpPr>
            <a:spLocks noChangeArrowheads="1"/>
          </p:cNvSpPr>
          <p:nvPr/>
        </p:nvSpPr>
        <p:spPr bwMode="auto">
          <a:xfrm>
            <a:off x="5051213" y="5856684"/>
            <a:ext cx="3581400" cy="381000"/>
          </a:xfrm>
          <a:prstGeom prst="rect">
            <a:avLst/>
          </a:prstGeom>
          <a:noFill/>
          <a:ln w="9525">
            <a:noFill/>
            <a:miter lim="800000"/>
            <a:headEnd/>
            <a:tailEnd/>
          </a:ln>
        </p:spPr>
        <p:txBody>
          <a:bodyPr wrap="none" anchor="ctr"/>
          <a:lstStyle/>
          <a:p>
            <a:endParaRPr lang="en-US" dirty="0"/>
          </a:p>
        </p:txBody>
      </p:sp>
      <p:sp>
        <p:nvSpPr>
          <p:cNvPr id="4" name="TextBox 3"/>
          <p:cNvSpPr txBox="1"/>
          <p:nvPr/>
        </p:nvSpPr>
        <p:spPr>
          <a:xfrm>
            <a:off x="360682" y="6136196"/>
            <a:ext cx="4381746" cy="607654"/>
          </a:xfrm>
          <a:prstGeom prst="rect">
            <a:avLst/>
          </a:prstGeom>
          <a:noFill/>
        </p:spPr>
        <p:txBody>
          <a:bodyPr wrap="square" rtlCol="0">
            <a:spAutoFit/>
          </a:bodyPr>
          <a:lstStyle/>
          <a:p>
            <a:pPr algn="ctr"/>
            <a:r>
              <a:rPr lang="en-US" b="1">
                <a:latin typeface="Calibri" pitchFamily="34" charset="0"/>
              </a:rPr>
              <a:t>The Chandra </a:t>
            </a:r>
            <a:r>
              <a:rPr lang="en-US" b="1" dirty="0">
                <a:latin typeface="Calibri" pitchFamily="34" charset="0"/>
              </a:rPr>
              <a:t>X-ray Center is operated for NASA by the Smithsonian Astrophysical Observatory</a:t>
            </a:r>
            <a:r>
              <a:rPr lang="en-US" b="1" dirty="0"/>
              <a:t> </a:t>
            </a:r>
          </a:p>
        </p:txBody>
      </p:sp>
      <p:pic>
        <p:nvPicPr>
          <p:cNvPr id="20" name="Picture 19" descr="logos.gif"/>
          <p:cNvPicPr>
            <a:picLocks noChangeAspect="1"/>
          </p:cNvPicPr>
          <p:nvPr/>
        </p:nvPicPr>
        <p:blipFill>
          <a:blip r:embed="rId4" cstate="print"/>
          <a:stretch>
            <a:fillRect/>
          </a:stretch>
        </p:blipFill>
        <p:spPr>
          <a:xfrm>
            <a:off x="5051213" y="6174666"/>
            <a:ext cx="1273387" cy="497744"/>
          </a:xfrm>
          <a:prstGeom prst="rect">
            <a:avLst/>
          </a:prstGeom>
        </p:spPr>
      </p:pic>
      <p:sp>
        <p:nvSpPr>
          <p:cNvPr id="19" name="TextBox 18"/>
          <p:cNvSpPr txBox="1"/>
          <p:nvPr/>
        </p:nvSpPr>
        <p:spPr>
          <a:xfrm>
            <a:off x="4981763" y="1184467"/>
            <a:ext cx="3911663" cy="4708981"/>
          </a:xfrm>
          <a:prstGeom prst="rect">
            <a:avLst/>
          </a:prstGeom>
          <a:noFill/>
        </p:spPr>
        <p:txBody>
          <a:bodyPr wrap="square" rtlCol="0">
            <a:spAutoFit/>
          </a:bodyPr>
          <a:lstStyle/>
          <a:p>
            <a:pPr algn="l"/>
            <a:endParaRPr lang="en-US" sz="1000" dirty="0">
              <a:ea typeface="MS Mincho" panose="02020609040205080304" pitchFamily="49" charset="-128"/>
              <a:cs typeface="Times New Roman" panose="02020603050405020304" pitchFamily="18" charset="0"/>
            </a:endParaRPr>
          </a:p>
          <a:p>
            <a:pPr marL="171450" indent="-171450">
              <a:buFont typeface="Arial" panose="020B0604020202020204" pitchFamily="34" charset="0"/>
              <a:buChar char="•"/>
            </a:pPr>
            <a:r>
              <a:rPr lang="en-US" sz="1000" dirty="0">
                <a:ea typeface="MS Mincho" panose="02020609040205080304" pitchFamily="49" charset="-128"/>
                <a:cs typeface="Times New Roman" panose="02020603050405020304" pitchFamily="18" charset="0"/>
              </a:rPr>
              <a:t>A galactic ‘bone’ has been fractured by a speeding pulsar according to data from Chandra and radio telescopes.</a:t>
            </a:r>
          </a:p>
          <a:p>
            <a:pPr marL="171450" indent="-171450">
              <a:buFont typeface="Arial" panose="020B0604020202020204" pitchFamily="34" charset="0"/>
              <a:buChar char="•"/>
            </a:pPr>
            <a:endParaRPr lang="en-US" sz="1000" dirty="0">
              <a:ea typeface="MS Mincho" panose="02020609040205080304" pitchFamily="49" charset="-128"/>
              <a:cs typeface="Times New Roman" panose="02020603050405020304" pitchFamily="18" charset="0"/>
            </a:endParaRPr>
          </a:p>
          <a:p>
            <a:pPr marL="171450" indent="-171450">
              <a:buFont typeface="Arial" panose="020B0604020202020204" pitchFamily="34" charset="0"/>
              <a:buChar char="•"/>
            </a:pPr>
            <a:r>
              <a:rPr lang="en-US" sz="1000" dirty="0">
                <a:ea typeface="MS Mincho" panose="02020609040205080304" pitchFamily="49" charset="-128"/>
                <a:cs typeface="Times New Roman" panose="02020603050405020304" pitchFamily="18" charset="0"/>
              </a:rPr>
              <a:t>Known officially as G359.13142-0.20005 (G359.13 for short), this is one of several enormous structures that resemble bones or snakes found near the center of the Milky Way.</a:t>
            </a:r>
          </a:p>
          <a:p>
            <a:pPr marL="171450" indent="-171450">
              <a:buFont typeface="Arial" panose="020B0604020202020204" pitchFamily="34" charset="0"/>
              <a:buChar char="•"/>
            </a:pPr>
            <a:endParaRPr lang="en-US" sz="1000" dirty="0">
              <a:ea typeface="MS Mincho" panose="02020609040205080304" pitchFamily="49" charset="-128"/>
              <a:cs typeface="Times New Roman" panose="02020603050405020304" pitchFamily="18" charset="0"/>
            </a:endParaRPr>
          </a:p>
          <a:p>
            <a:pPr marL="171450" indent="-171450">
              <a:buFont typeface="Arial" panose="020B0604020202020204" pitchFamily="34" charset="0"/>
              <a:buChar char="•"/>
            </a:pPr>
            <a:r>
              <a:rPr lang="en-US" sz="1000" dirty="0">
                <a:ea typeface="MS Mincho" panose="02020609040205080304" pitchFamily="49" charset="-128"/>
                <a:cs typeface="Times New Roman" panose="02020603050405020304" pitchFamily="18" charset="0"/>
              </a:rPr>
              <a:t>Researchers think the pulsar likely caused the fracture when it smashed into G359.13 at a speed between one and two million miles per hour.</a:t>
            </a:r>
          </a:p>
          <a:p>
            <a:pPr marL="171450" indent="-171450">
              <a:buFont typeface="Arial" panose="020B0604020202020204" pitchFamily="34" charset="0"/>
              <a:buChar char="•"/>
            </a:pPr>
            <a:endParaRPr lang="en-US" sz="1000" dirty="0">
              <a:ea typeface="MS Mincho" panose="02020609040205080304" pitchFamily="49" charset="-128"/>
              <a:cs typeface="Times New Roman" panose="02020603050405020304" pitchFamily="18" charset="0"/>
            </a:endParaRPr>
          </a:p>
          <a:p>
            <a:pPr marL="171450" indent="-171450">
              <a:buFont typeface="Arial" panose="020B0604020202020204" pitchFamily="34" charset="0"/>
              <a:buChar char="•"/>
            </a:pPr>
            <a:r>
              <a:rPr lang="en-US" sz="1000" dirty="0">
                <a:ea typeface="MS Mincho" panose="02020609040205080304" pitchFamily="49" charset="-128"/>
                <a:cs typeface="Times New Roman" panose="02020603050405020304" pitchFamily="18" charset="0"/>
              </a:rPr>
              <a:t>The collision distorted the magnetic field in the bone, causing the radio signal to also become warped. </a:t>
            </a:r>
          </a:p>
          <a:p>
            <a:pPr algn="just"/>
            <a:endParaRPr lang="en-US" sz="1000" b="1" dirty="0">
              <a:ea typeface="MS Mincho" panose="02020609040205080304" pitchFamily="49" charset="-128"/>
              <a:cs typeface="Times New Roman" panose="02020603050405020304" pitchFamily="18" charset="0"/>
            </a:endParaRPr>
          </a:p>
          <a:p>
            <a:pPr algn="just"/>
            <a:r>
              <a:rPr lang="en-US" sz="1000" b="1" dirty="0">
                <a:ea typeface="MS Mincho" panose="02020609040205080304" pitchFamily="49" charset="-128"/>
                <a:cs typeface="Times New Roman" panose="02020603050405020304" pitchFamily="18" charset="0"/>
              </a:rPr>
              <a:t>Distance estimate</a:t>
            </a:r>
            <a:r>
              <a:rPr lang="en-US" sz="1000" dirty="0">
                <a:ea typeface="MS Mincho" panose="02020609040205080304" pitchFamily="49" charset="-128"/>
                <a:cs typeface="Times New Roman" panose="02020603050405020304" pitchFamily="18" charset="0"/>
              </a:rPr>
              <a:t>: 26,000 light-years</a:t>
            </a:r>
          </a:p>
          <a:p>
            <a:pPr algn="just"/>
            <a:endParaRPr lang="en-US" sz="1000" b="1" dirty="0">
              <a:ea typeface="MS Mincho" panose="02020609040205080304" pitchFamily="49" charset="-128"/>
              <a:cs typeface="Times New Roman" panose="02020603050405020304" pitchFamily="18" charset="0"/>
            </a:endParaRPr>
          </a:p>
          <a:p>
            <a:r>
              <a:rPr lang="en-US" sz="1000" b="1" dirty="0">
                <a:ea typeface="MS Mincho" panose="02020609040205080304" pitchFamily="49" charset="-128"/>
                <a:cs typeface="Times New Roman" panose="02020603050405020304" pitchFamily="18" charset="0"/>
              </a:rPr>
              <a:t>Credits</a:t>
            </a:r>
            <a:r>
              <a:rPr lang="en-US" sz="1000" dirty="0">
                <a:ea typeface="MS Mincho" panose="02020609040205080304" pitchFamily="49" charset="-128"/>
                <a:cs typeface="Times New Roman" panose="02020603050405020304" pitchFamily="18" charset="0"/>
              </a:rPr>
              <a:t>: X-ray: NASA/CXC/Northwestern Univ./F. Yusef-Zadeh et al; Radio: NRF/SARAO/</a:t>
            </a:r>
            <a:r>
              <a:rPr lang="en-US" sz="1000" dirty="0" err="1">
                <a:ea typeface="MS Mincho" panose="02020609040205080304" pitchFamily="49" charset="-128"/>
                <a:cs typeface="Times New Roman" panose="02020603050405020304" pitchFamily="18" charset="0"/>
              </a:rPr>
              <a:t>MeerKat</a:t>
            </a:r>
            <a:r>
              <a:rPr lang="en-US" sz="1000" dirty="0">
                <a:ea typeface="MS Mincho" panose="02020609040205080304" pitchFamily="49" charset="-128"/>
                <a:cs typeface="Times New Roman" panose="02020603050405020304" pitchFamily="18" charset="0"/>
              </a:rPr>
              <a:t>; Image Processing: NASA/CXC/SAO/N. Wolk</a:t>
            </a:r>
          </a:p>
          <a:p>
            <a:endParaRPr lang="en-US" sz="1000" b="1" dirty="0">
              <a:ea typeface="MS Mincho" panose="02020609040205080304" pitchFamily="49" charset="-128"/>
              <a:cs typeface="Times New Roman" panose="02020603050405020304" pitchFamily="18" charset="0"/>
            </a:endParaRPr>
          </a:p>
          <a:p>
            <a:r>
              <a:rPr lang="en-US" sz="1000" b="1" dirty="0">
                <a:ea typeface="MS Mincho" panose="02020609040205080304" pitchFamily="49" charset="-128"/>
                <a:cs typeface="Times New Roman" panose="02020603050405020304" pitchFamily="18" charset="0"/>
              </a:rPr>
              <a:t>Instrument</a:t>
            </a:r>
            <a:r>
              <a:rPr lang="en-US" sz="1000" dirty="0">
                <a:ea typeface="MS Mincho" panose="02020609040205080304" pitchFamily="49" charset="-128"/>
                <a:cs typeface="Times New Roman" panose="02020603050405020304" pitchFamily="18" charset="0"/>
              </a:rPr>
              <a:t>: ACIS</a:t>
            </a:r>
          </a:p>
          <a:p>
            <a:endParaRPr lang="en-US" sz="1000" dirty="0">
              <a:ea typeface="MS Mincho" panose="02020609040205080304" pitchFamily="49" charset="-128"/>
              <a:cs typeface="Times New Roman" panose="02020603050405020304" pitchFamily="18" charset="0"/>
            </a:endParaRPr>
          </a:p>
          <a:p>
            <a:r>
              <a:rPr lang="en-US" sz="1000" b="1" dirty="0">
                <a:ea typeface="MS Mincho" panose="02020609040205080304" pitchFamily="49" charset="-128"/>
                <a:cs typeface="Times New Roman" panose="02020603050405020304" pitchFamily="18" charset="0"/>
              </a:rPr>
              <a:t>Reference</a:t>
            </a:r>
            <a:r>
              <a:rPr lang="en-US" sz="1000" dirty="0">
                <a:ea typeface="MS Mincho" panose="02020609040205080304" pitchFamily="49" charset="-128"/>
                <a:cs typeface="Times New Roman" panose="02020603050405020304" pitchFamily="18" charset="0"/>
              </a:rPr>
              <a:t>: Yusef-Zadeh, F. et al, 2024, MNRAS, 530, 254; </a:t>
            </a:r>
            <a:r>
              <a:rPr lang="en-US" sz="1000" dirty="0">
                <a:ea typeface="MS Mincho" panose="02020609040205080304" pitchFamily="49" charset="-128"/>
                <a:cs typeface="Times New Roman" panose="02020603050405020304" pitchFamily="18" charset="0"/>
                <a:hlinkClick r:id="rId5">
                  <a:extLst>
                    <a:ext uri="{A12FA001-AC4F-418D-AE19-62706E023703}">
                      <ahyp:hlinkClr xmlns:ahyp="http://schemas.microsoft.com/office/drawing/2018/hyperlinkcolor" val="tx"/>
                    </a:ext>
                  </a:extLst>
                </a:hlinkClick>
              </a:rPr>
              <a:t>DOI:10.1093/mnras/stae549</a:t>
            </a:r>
            <a:endParaRPr lang="en-US" sz="1000" dirty="0">
              <a:ea typeface="MS Mincho" panose="02020609040205080304" pitchFamily="49" charset="-128"/>
              <a:cs typeface="Times New Roman" panose="02020603050405020304" pitchFamily="18" charset="0"/>
            </a:endParaRPr>
          </a:p>
          <a:p>
            <a:endParaRPr lang="en-US" sz="1000" dirty="0"/>
          </a:p>
          <a:p>
            <a:r>
              <a:rPr lang="en-US" sz="1000" b="1" dirty="0"/>
              <a:t>More information</a:t>
            </a:r>
            <a:r>
              <a:rPr lang="en-US" sz="1000" dirty="0"/>
              <a:t>: The detailed caption and other graphics material are here:</a:t>
            </a:r>
          </a:p>
          <a:p>
            <a:r>
              <a:rPr lang="en-US" sz="1000" dirty="0">
                <a:hlinkClick r:id="rId6"/>
              </a:rPr>
              <a:t>https://chandra.si.edu/photo/2025/bone/</a:t>
            </a:r>
            <a:r>
              <a:rPr lang="en-US" sz="1000" dirty="0"/>
              <a:t> </a:t>
            </a:r>
          </a:p>
        </p:txBody>
      </p:sp>
      <p:sp>
        <p:nvSpPr>
          <p:cNvPr id="2065" name="TextBox 19"/>
          <p:cNvSpPr txBox="1">
            <a:spLocks noChangeArrowheads="1"/>
          </p:cNvSpPr>
          <p:nvPr/>
        </p:nvSpPr>
        <p:spPr bwMode="auto">
          <a:xfrm>
            <a:off x="511387" y="4759047"/>
            <a:ext cx="4381746" cy="1277273"/>
          </a:xfrm>
          <a:prstGeom prst="rect">
            <a:avLst/>
          </a:prstGeom>
          <a:noFill/>
          <a:ln w="9525">
            <a:noFill/>
            <a:miter lim="800000"/>
            <a:headEnd/>
            <a:tailEnd/>
          </a:ln>
        </p:spPr>
        <p:txBody>
          <a:bodyPr wrap="square" bIns="0">
            <a:spAutoFit/>
          </a:bodyPr>
          <a:lstStyle/>
          <a:p>
            <a:pPr algn="l">
              <a:spcBef>
                <a:spcPts val="900"/>
              </a:spcBef>
              <a:spcAft>
                <a:spcPts val="900"/>
              </a:spcAft>
              <a:buNone/>
            </a:pPr>
            <a:r>
              <a:rPr lang="en-US" sz="1000" i="1" dirty="0">
                <a:ea typeface="MS Mincho" panose="02020609040205080304" pitchFamily="49" charset="-128"/>
                <a:cs typeface="Times New Roman" panose="02020603050405020304" pitchFamily="18" charset="0"/>
              </a:rPr>
              <a:t>This new image shows G359.13142-0.20005 (G359.13 for short), with X-ray data from Chandra (colored blue) and radio data from the MeerKAT radio array in South Africa (colored gray). Researchers also refer to G359.13 as the Snake. This image reveals the presence of a break, or “fracture”, in the otherwise continuous length of G359.13 seen in the image. An X-ray and radio source at the location of the fracture is a likely pulsar responsible for this break, which smashed into G359.13 and distorted the magnetic field in the bone, causing the radio signal to also become warped. </a:t>
            </a:r>
          </a:p>
        </p:txBody>
      </p:sp>
      <p:pic>
        <p:nvPicPr>
          <p:cNvPr id="3" name="Picture 2">
            <a:extLst>
              <a:ext uri="{FF2B5EF4-FFF2-40B4-BE49-F238E27FC236}">
                <a16:creationId xmlns:a16="http://schemas.microsoft.com/office/drawing/2014/main" id="{CB54D80E-AB40-DCE0-2CDD-DB945695B009}"/>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22684" y="1272291"/>
            <a:ext cx="3566601" cy="342900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17697</TotalTime>
  <Words>336</Words>
  <Application>Microsoft Macintosh PowerPoint</Application>
  <PresentationFormat>On-screen Show (4:3)</PresentationFormat>
  <Paragraphs>25</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MS Mincho</vt:lpstr>
      <vt:lpstr>Arial</vt:lpstr>
      <vt:lpstr>Calibri</vt:lpstr>
      <vt:lpstr>Cambria</vt:lpstr>
      <vt:lpstr>Times New Roman</vt:lpstr>
      <vt:lpstr>Office Theme</vt:lpstr>
      <vt:lpstr>Chandra Science Highlight</vt:lpstr>
    </vt:vector>
  </TitlesOfParts>
  <Company>smithsonian astrophysical obs</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Chandra Science Highlights</dc:title>
  <dc:creator>psullivan</dc:creator>
  <cp:lastModifiedBy>Microsoft Office User</cp:lastModifiedBy>
  <cp:revision>832</cp:revision>
  <cp:lastPrinted>2025-06-13T15:47:27Z</cp:lastPrinted>
  <dcterms:created xsi:type="dcterms:W3CDTF">2000-04-21T21:07:13Z</dcterms:created>
  <dcterms:modified xsi:type="dcterms:W3CDTF">2025-06-13T15:47:37Z</dcterms:modified>
</cp:coreProperties>
</file>