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5pPr>
    <a:lvl6pPr marL="2286000" algn="l" defTabSz="914400" rtl="0" eaLnBrk="1" latinLnBrk="0" hangingPunct="1">
      <a:defRPr sz="1600" kern="1200">
        <a:solidFill>
          <a:schemeClr val="tx1"/>
        </a:solidFill>
        <a:latin typeface="Times New Roman" panose="02020603050405020304" pitchFamily="18" charset="0"/>
        <a:ea typeface="+mn-ea"/>
        <a:cs typeface="+mn-cs"/>
      </a:defRPr>
    </a:lvl6pPr>
    <a:lvl7pPr marL="2743200" algn="l" defTabSz="914400" rtl="0" eaLnBrk="1" latinLnBrk="0" hangingPunct="1">
      <a:defRPr sz="1600" kern="1200">
        <a:solidFill>
          <a:schemeClr val="tx1"/>
        </a:solidFill>
        <a:latin typeface="Times New Roman" panose="02020603050405020304" pitchFamily="18" charset="0"/>
        <a:ea typeface="+mn-ea"/>
        <a:cs typeface="+mn-cs"/>
      </a:defRPr>
    </a:lvl7pPr>
    <a:lvl8pPr marL="3200400" algn="l" defTabSz="914400" rtl="0" eaLnBrk="1" latinLnBrk="0" hangingPunct="1">
      <a:defRPr sz="1600" kern="1200">
        <a:solidFill>
          <a:schemeClr val="tx1"/>
        </a:solidFill>
        <a:latin typeface="Times New Roman" panose="02020603050405020304" pitchFamily="18" charset="0"/>
        <a:ea typeface="+mn-ea"/>
        <a:cs typeface="+mn-cs"/>
      </a:defRPr>
    </a:lvl8pPr>
    <a:lvl9pPr marL="3657600" algn="l" defTabSz="914400" rtl="0" eaLnBrk="1" latinLnBrk="0" hangingPunct="1">
      <a:defRPr sz="1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8" autoAdjust="0"/>
    <p:restoredTop sz="94578" autoAdjust="0"/>
  </p:normalViewPr>
  <p:slideViewPr>
    <p:cSldViewPr snapToGrid="0" snapToObjects="1">
      <p:cViewPr varScale="1">
        <p:scale>
          <a:sx n="89" d="100"/>
          <a:sy n="89" d="100"/>
        </p:scale>
        <p:origin x="184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D04C54-65A9-8E45-BDFF-B91EBAB82F09}"/>
              </a:ext>
            </a:extLst>
          </p:cNvPr>
          <p:cNvSpPr>
            <a:spLocks noGrp="1"/>
          </p:cNvSpPr>
          <p:nvPr>
            <p:ph type="hdr" sz="quarter"/>
          </p:nvPr>
        </p:nvSpPr>
        <p:spPr>
          <a:xfrm>
            <a:off x="0" y="0"/>
            <a:ext cx="3036888" cy="463550"/>
          </a:xfrm>
          <a:prstGeom prst="rect">
            <a:avLst/>
          </a:prstGeom>
        </p:spPr>
        <p:txBody>
          <a:bodyPr vert="horz" lIns="92226" tIns="46113" rIns="92226" bIns="46113" rtlCol="0"/>
          <a:lstStyle>
            <a:lvl1pPr algn="l">
              <a:defRPr sz="1200" dirty="0"/>
            </a:lvl1pPr>
          </a:lstStyle>
          <a:p>
            <a:pPr>
              <a:defRPr/>
            </a:pPr>
            <a:endParaRPr lang="en-US"/>
          </a:p>
        </p:txBody>
      </p:sp>
      <p:sp>
        <p:nvSpPr>
          <p:cNvPr id="3" name="Date Placeholder 2">
            <a:extLst>
              <a:ext uri="{FF2B5EF4-FFF2-40B4-BE49-F238E27FC236}">
                <a16:creationId xmlns:a16="http://schemas.microsoft.com/office/drawing/2014/main" id="{3AE54AB4-CAD2-A645-A102-D298A9D203B0}"/>
              </a:ext>
            </a:extLst>
          </p:cNvPr>
          <p:cNvSpPr>
            <a:spLocks noGrp="1"/>
          </p:cNvSpPr>
          <p:nvPr>
            <p:ph type="dt" idx="1"/>
          </p:nvPr>
        </p:nvSpPr>
        <p:spPr>
          <a:xfrm>
            <a:off x="3971925" y="0"/>
            <a:ext cx="3036888" cy="463550"/>
          </a:xfrm>
          <a:prstGeom prst="rect">
            <a:avLst/>
          </a:prstGeom>
        </p:spPr>
        <p:txBody>
          <a:bodyPr vert="horz" lIns="92226" tIns="46113" rIns="92226" bIns="46113" rtlCol="0"/>
          <a:lstStyle>
            <a:lvl1pPr algn="r">
              <a:defRPr sz="1200" smtClean="0"/>
            </a:lvl1pPr>
          </a:lstStyle>
          <a:p>
            <a:pPr>
              <a:defRPr/>
            </a:pPr>
            <a:fld id="{92E0D602-F941-0241-8097-3573972F4A4E}" type="datetimeFigureOut">
              <a:rPr lang="en-US"/>
              <a:pPr>
                <a:defRPr/>
              </a:pPr>
              <a:t>1/15/26</a:t>
            </a:fld>
            <a:endParaRPr lang="en-US" dirty="0"/>
          </a:p>
        </p:txBody>
      </p:sp>
      <p:sp>
        <p:nvSpPr>
          <p:cNvPr id="4" name="Slide Image Placeholder 3">
            <a:extLst>
              <a:ext uri="{FF2B5EF4-FFF2-40B4-BE49-F238E27FC236}">
                <a16:creationId xmlns:a16="http://schemas.microsoft.com/office/drawing/2014/main" id="{1B1F4345-99B4-C54C-B5C9-894EFB4CB7AB}"/>
              </a:ext>
            </a:extLst>
          </p:cNvPr>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pPr lvl="0"/>
            <a:endParaRPr lang="en-US" noProof="0" dirty="0"/>
          </a:p>
        </p:txBody>
      </p:sp>
      <p:sp>
        <p:nvSpPr>
          <p:cNvPr id="5" name="Notes Placeholder 4">
            <a:extLst>
              <a:ext uri="{FF2B5EF4-FFF2-40B4-BE49-F238E27FC236}">
                <a16:creationId xmlns:a16="http://schemas.microsoft.com/office/drawing/2014/main" id="{2521D8F1-BE72-404E-B6B0-B49448990F93}"/>
              </a:ext>
            </a:extLst>
          </p:cNvPr>
          <p:cNvSpPr>
            <a:spLocks noGrp="1"/>
          </p:cNvSpPr>
          <p:nvPr>
            <p:ph type="body" sz="quarter" idx="3"/>
          </p:nvPr>
        </p:nvSpPr>
        <p:spPr>
          <a:xfrm>
            <a:off x="701675" y="4416425"/>
            <a:ext cx="5607050" cy="4181475"/>
          </a:xfrm>
          <a:prstGeom prst="rect">
            <a:avLst/>
          </a:prstGeom>
        </p:spPr>
        <p:txBody>
          <a:bodyPr vert="horz" lIns="92226" tIns="46113" rIns="92226" bIns="4611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1248168-59BE-D141-BBED-78A1F86CA567}"/>
              </a:ext>
            </a:extLst>
          </p:cNvPr>
          <p:cNvSpPr>
            <a:spLocks noGrp="1"/>
          </p:cNvSpPr>
          <p:nvPr>
            <p:ph type="ftr" sz="quarter" idx="4"/>
          </p:nvPr>
        </p:nvSpPr>
        <p:spPr>
          <a:xfrm>
            <a:off x="0" y="8831263"/>
            <a:ext cx="3036888" cy="463550"/>
          </a:xfrm>
          <a:prstGeom prst="rect">
            <a:avLst/>
          </a:prstGeom>
        </p:spPr>
        <p:txBody>
          <a:bodyPr vert="horz" lIns="92226" tIns="46113" rIns="92226" bIns="46113" rtlCol="0" anchor="b"/>
          <a:lstStyle>
            <a:lvl1pPr algn="l">
              <a:defRPr sz="1200" dirty="0"/>
            </a:lvl1pPr>
          </a:lstStyle>
          <a:p>
            <a:pPr>
              <a:defRPr/>
            </a:pPr>
            <a:endParaRPr lang="en-US"/>
          </a:p>
        </p:txBody>
      </p:sp>
      <p:sp>
        <p:nvSpPr>
          <p:cNvPr id="7" name="Slide Number Placeholder 6">
            <a:extLst>
              <a:ext uri="{FF2B5EF4-FFF2-40B4-BE49-F238E27FC236}">
                <a16:creationId xmlns:a16="http://schemas.microsoft.com/office/drawing/2014/main" id="{F4C20BD6-B942-674A-8688-F48B98331863}"/>
              </a:ext>
            </a:extLst>
          </p:cNvPr>
          <p:cNvSpPr>
            <a:spLocks noGrp="1"/>
          </p:cNvSpPr>
          <p:nvPr>
            <p:ph type="sldNum" sz="quarter" idx="5"/>
          </p:nvPr>
        </p:nvSpPr>
        <p:spPr>
          <a:xfrm>
            <a:off x="3971925" y="8831263"/>
            <a:ext cx="3036888" cy="463550"/>
          </a:xfrm>
          <a:prstGeom prst="rect">
            <a:avLst/>
          </a:prstGeom>
        </p:spPr>
        <p:txBody>
          <a:bodyPr vert="horz" lIns="92226" tIns="46113" rIns="92226" bIns="46113" rtlCol="0" anchor="b"/>
          <a:lstStyle>
            <a:lvl1pPr algn="r">
              <a:defRPr sz="1200" smtClean="0"/>
            </a:lvl1pPr>
          </a:lstStyle>
          <a:p>
            <a:pPr>
              <a:defRPr/>
            </a:pPr>
            <a:fld id="{EA5E5643-3659-DC48-A17E-6EE20665156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a:extLst>
              <a:ext uri="{FF2B5EF4-FFF2-40B4-BE49-F238E27FC236}">
                <a16:creationId xmlns:a16="http://schemas.microsoft.com/office/drawing/2014/main" id="{4F119D04-FC8E-5149-A8F8-6AB5660D1D9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a:extLst>
              <a:ext uri="{FF2B5EF4-FFF2-40B4-BE49-F238E27FC236}">
                <a16:creationId xmlns:a16="http://schemas.microsoft.com/office/drawing/2014/main" id="{377BCF8B-57B6-974F-845D-E7167D8A82C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099" name="Slide Number Placeholder 3">
            <a:extLst>
              <a:ext uri="{FF2B5EF4-FFF2-40B4-BE49-F238E27FC236}">
                <a16:creationId xmlns:a16="http://schemas.microsoft.com/office/drawing/2014/main" id="{8AAF82CD-EA89-C94C-8163-78DCEF9B44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fld id="{390366C4-4A09-3341-BE00-E71CE5A76EB3}"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5CC0B68-F8C8-CE4B-8A76-7B52D498DA2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A2C8032C-2EA1-1F4C-A8B6-32096893076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FB16A8B-B363-7B45-B8F0-F53403DFA6FE}"/>
              </a:ext>
            </a:extLst>
          </p:cNvPr>
          <p:cNvSpPr>
            <a:spLocks noGrp="1"/>
          </p:cNvSpPr>
          <p:nvPr>
            <p:ph type="sldNum" sz="quarter" idx="12"/>
          </p:nvPr>
        </p:nvSpPr>
        <p:spPr/>
        <p:txBody>
          <a:bodyPr/>
          <a:lstStyle>
            <a:lvl1pPr>
              <a:defRPr/>
            </a:lvl1pPr>
          </a:lstStyle>
          <a:p>
            <a:pPr>
              <a:defRPr/>
            </a:pPr>
            <a:fld id="{7F2956CA-DAC4-0046-8561-D63F0A69438C}" type="slidenum">
              <a:rPr lang="en-US" altLang="en-US"/>
              <a:pPr>
                <a:defRPr/>
              </a:pPr>
              <a:t>‹#›</a:t>
            </a:fld>
            <a:endParaRPr lang="en-US" altLang="en-US" dirty="0"/>
          </a:p>
        </p:txBody>
      </p:sp>
    </p:spTree>
    <p:extLst>
      <p:ext uri="{BB962C8B-B14F-4D97-AF65-F5344CB8AC3E}">
        <p14:creationId xmlns:p14="http://schemas.microsoft.com/office/powerpoint/2010/main" val="98100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513C19-A271-844A-9C16-3F4CB4DA419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D6414BF2-9DDB-8545-A2E5-B9D682C393D7}"/>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A0528AE-A9C3-5644-8B6B-546230B71393}"/>
              </a:ext>
            </a:extLst>
          </p:cNvPr>
          <p:cNvSpPr>
            <a:spLocks noGrp="1"/>
          </p:cNvSpPr>
          <p:nvPr>
            <p:ph type="sldNum" sz="quarter" idx="12"/>
          </p:nvPr>
        </p:nvSpPr>
        <p:spPr/>
        <p:txBody>
          <a:bodyPr/>
          <a:lstStyle>
            <a:lvl1pPr>
              <a:defRPr/>
            </a:lvl1pPr>
          </a:lstStyle>
          <a:p>
            <a:pPr>
              <a:defRPr/>
            </a:pPr>
            <a:fld id="{C2822D0C-4A44-DD40-A094-10EF1206F231}" type="slidenum">
              <a:rPr lang="en-US" altLang="en-US"/>
              <a:pPr>
                <a:defRPr/>
              </a:pPr>
              <a:t>‹#›</a:t>
            </a:fld>
            <a:endParaRPr lang="en-US" altLang="en-US" dirty="0"/>
          </a:p>
        </p:txBody>
      </p:sp>
    </p:spTree>
    <p:extLst>
      <p:ext uri="{BB962C8B-B14F-4D97-AF65-F5344CB8AC3E}">
        <p14:creationId xmlns:p14="http://schemas.microsoft.com/office/powerpoint/2010/main" val="2337034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A7A780-877C-524F-B553-A54BB51F4B3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B043098-0198-3D4A-B8DC-BC5A5AC3820A}"/>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C8198FA-0251-D44F-8B02-A0F779AE9C8D}"/>
              </a:ext>
            </a:extLst>
          </p:cNvPr>
          <p:cNvSpPr>
            <a:spLocks noGrp="1"/>
          </p:cNvSpPr>
          <p:nvPr>
            <p:ph type="sldNum" sz="quarter" idx="12"/>
          </p:nvPr>
        </p:nvSpPr>
        <p:spPr/>
        <p:txBody>
          <a:bodyPr/>
          <a:lstStyle>
            <a:lvl1pPr>
              <a:defRPr/>
            </a:lvl1pPr>
          </a:lstStyle>
          <a:p>
            <a:pPr>
              <a:defRPr/>
            </a:pPr>
            <a:fld id="{AC266411-69FA-E24A-8E8E-DC83989F0F64}" type="slidenum">
              <a:rPr lang="en-US" altLang="en-US"/>
              <a:pPr>
                <a:defRPr/>
              </a:pPr>
              <a:t>‹#›</a:t>
            </a:fld>
            <a:endParaRPr lang="en-US" altLang="en-US" dirty="0"/>
          </a:p>
        </p:txBody>
      </p:sp>
    </p:spTree>
    <p:extLst>
      <p:ext uri="{BB962C8B-B14F-4D97-AF65-F5344CB8AC3E}">
        <p14:creationId xmlns:p14="http://schemas.microsoft.com/office/powerpoint/2010/main" val="342694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985DB-7ECD-0942-838A-A9642FD33F7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08E3489C-BF6B-754C-8080-C377C80565E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70CE2EC-4B3D-0E46-BAF2-4294FC739CE5}"/>
              </a:ext>
            </a:extLst>
          </p:cNvPr>
          <p:cNvSpPr>
            <a:spLocks noGrp="1"/>
          </p:cNvSpPr>
          <p:nvPr>
            <p:ph type="sldNum" sz="quarter" idx="12"/>
          </p:nvPr>
        </p:nvSpPr>
        <p:spPr/>
        <p:txBody>
          <a:bodyPr/>
          <a:lstStyle>
            <a:lvl1pPr>
              <a:defRPr/>
            </a:lvl1pPr>
          </a:lstStyle>
          <a:p>
            <a:pPr>
              <a:defRPr/>
            </a:pPr>
            <a:fld id="{ED00421E-9B68-0349-8D61-AB051213229E}" type="slidenum">
              <a:rPr lang="en-US" altLang="en-US"/>
              <a:pPr>
                <a:defRPr/>
              </a:pPr>
              <a:t>‹#›</a:t>
            </a:fld>
            <a:endParaRPr lang="en-US" altLang="en-US" dirty="0"/>
          </a:p>
        </p:txBody>
      </p:sp>
    </p:spTree>
    <p:extLst>
      <p:ext uri="{BB962C8B-B14F-4D97-AF65-F5344CB8AC3E}">
        <p14:creationId xmlns:p14="http://schemas.microsoft.com/office/powerpoint/2010/main" val="781624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0C29AA-8D8C-854C-93D9-514ADC3C17D8}"/>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400AF058-497E-F447-B3E4-E1E83D4FCA7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5674257-E17E-5148-B3D8-AC739C694131}"/>
              </a:ext>
            </a:extLst>
          </p:cNvPr>
          <p:cNvSpPr>
            <a:spLocks noGrp="1"/>
          </p:cNvSpPr>
          <p:nvPr>
            <p:ph type="sldNum" sz="quarter" idx="12"/>
          </p:nvPr>
        </p:nvSpPr>
        <p:spPr/>
        <p:txBody>
          <a:bodyPr/>
          <a:lstStyle>
            <a:lvl1pPr>
              <a:defRPr/>
            </a:lvl1pPr>
          </a:lstStyle>
          <a:p>
            <a:pPr>
              <a:defRPr/>
            </a:pPr>
            <a:fld id="{2DB300E5-37B3-FB4E-9359-66FB0B513EED}" type="slidenum">
              <a:rPr lang="en-US" altLang="en-US"/>
              <a:pPr>
                <a:defRPr/>
              </a:pPr>
              <a:t>‹#›</a:t>
            </a:fld>
            <a:endParaRPr lang="en-US" altLang="en-US" dirty="0"/>
          </a:p>
        </p:txBody>
      </p:sp>
    </p:spTree>
    <p:extLst>
      <p:ext uri="{BB962C8B-B14F-4D97-AF65-F5344CB8AC3E}">
        <p14:creationId xmlns:p14="http://schemas.microsoft.com/office/powerpoint/2010/main" val="388195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41E7F34-80CF-B941-84C6-BF9D44D54CB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75613385-EB93-8A4C-B010-C51528B3A761}"/>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44C56218-226C-FF49-8E2C-B49C16C93462}"/>
              </a:ext>
            </a:extLst>
          </p:cNvPr>
          <p:cNvSpPr>
            <a:spLocks noGrp="1"/>
          </p:cNvSpPr>
          <p:nvPr>
            <p:ph type="sldNum" sz="quarter" idx="12"/>
          </p:nvPr>
        </p:nvSpPr>
        <p:spPr/>
        <p:txBody>
          <a:bodyPr/>
          <a:lstStyle>
            <a:lvl1pPr>
              <a:defRPr/>
            </a:lvl1pPr>
          </a:lstStyle>
          <a:p>
            <a:pPr>
              <a:defRPr/>
            </a:pPr>
            <a:fld id="{4A561982-FD8A-C548-9DE5-34168FE61681}" type="slidenum">
              <a:rPr lang="en-US" altLang="en-US"/>
              <a:pPr>
                <a:defRPr/>
              </a:pPr>
              <a:t>‹#›</a:t>
            </a:fld>
            <a:endParaRPr lang="en-US" altLang="en-US" dirty="0"/>
          </a:p>
        </p:txBody>
      </p:sp>
    </p:spTree>
    <p:extLst>
      <p:ext uri="{BB962C8B-B14F-4D97-AF65-F5344CB8AC3E}">
        <p14:creationId xmlns:p14="http://schemas.microsoft.com/office/powerpoint/2010/main" val="3304536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D7BDBF5-6706-5C4C-82F0-CAC5F97F0E2A}"/>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E17F2DDE-5DB8-F841-BF7F-7E97400DC853}"/>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E4D66E6A-C3DB-3E49-8E0B-4D9C03887A46}"/>
              </a:ext>
            </a:extLst>
          </p:cNvPr>
          <p:cNvSpPr>
            <a:spLocks noGrp="1"/>
          </p:cNvSpPr>
          <p:nvPr>
            <p:ph type="sldNum" sz="quarter" idx="12"/>
          </p:nvPr>
        </p:nvSpPr>
        <p:spPr/>
        <p:txBody>
          <a:bodyPr/>
          <a:lstStyle>
            <a:lvl1pPr>
              <a:defRPr/>
            </a:lvl1pPr>
          </a:lstStyle>
          <a:p>
            <a:pPr>
              <a:defRPr/>
            </a:pPr>
            <a:fld id="{6EBF65F6-10D0-3740-A3F9-5061B15134D3}" type="slidenum">
              <a:rPr lang="en-US" altLang="en-US"/>
              <a:pPr>
                <a:defRPr/>
              </a:pPr>
              <a:t>‹#›</a:t>
            </a:fld>
            <a:endParaRPr lang="en-US" altLang="en-US" dirty="0"/>
          </a:p>
        </p:txBody>
      </p:sp>
    </p:spTree>
    <p:extLst>
      <p:ext uri="{BB962C8B-B14F-4D97-AF65-F5344CB8AC3E}">
        <p14:creationId xmlns:p14="http://schemas.microsoft.com/office/powerpoint/2010/main" val="378078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2E12B34-5305-9845-B0F3-3ECA0A98077A}"/>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573B65A7-5BD3-3946-B242-E31EF9FF27BC}"/>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83074751-0328-D04F-9DBD-49A7A28B3003}"/>
              </a:ext>
            </a:extLst>
          </p:cNvPr>
          <p:cNvSpPr>
            <a:spLocks noGrp="1"/>
          </p:cNvSpPr>
          <p:nvPr>
            <p:ph type="sldNum" sz="quarter" idx="12"/>
          </p:nvPr>
        </p:nvSpPr>
        <p:spPr/>
        <p:txBody>
          <a:bodyPr/>
          <a:lstStyle>
            <a:lvl1pPr>
              <a:defRPr/>
            </a:lvl1pPr>
          </a:lstStyle>
          <a:p>
            <a:pPr>
              <a:defRPr/>
            </a:pPr>
            <a:fld id="{ACA82E1C-9D46-9748-8443-A770802D32C5}" type="slidenum">
              <a:rPr lang="en-US" altLang="en-US"/>
              <a:pPr>
                <a:defRPr/>
              </a:pPr>
              <a:t>‹#›</a:t>
            </a:fld>
            <a:endParaRPr lang="en-US" altLang="en-US" dirty="0"/>
          </a:p>
        </p:txBody>
      </p:sp>
    </p:spTree>
    <p:extLst>
      <p:ext uri="{BB962C8B-B14F-4D97-AF65-F5344CB8AC3E}">
        <p14:creationId xmlns:p14="http://schemas.microsoft.com/office/powerpoint/2010/main" val="1583901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24FA9E5-07E8-CC49-93CF-30023669ED68}"/>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F53BD4A9-710D-7B42-A97A-66DA38C758C2}"/>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14A65C69-85CE-6945-BFF5-D1EBD3FAD365}"/>
              </a:ext>
            </a:extLst>
          </p:cNvPr>
          <p:cNvSpPr>
            <a:spLocks noGrp="1"/>
          </p:cNvSpPr>
          <p:nvPr>
            <p:ph type="sldNum" sz="quarter" idx="12"/>
          </p:nvPr>
        </p:nvSpPr>
        <p:spPr/>
        <p:txBody>
          <a:bodyPr/>
          <a:lstStyle>
            <a:lvl1pPr>
              <a:defRPr/>
            </a:lvl1pPr>
          </a:lstStyle>
          <a:p>
            <a:pPr>
              <a:defRPr/>
            </a:pPr>
            <a:fld id="{765FDEBC-4560-4B4E-A6C2-97CF738B4B7D}" type="slidenum">
              <a:rPr lang="en-US" altLang="en-US"/>
              <a:pPr>
                <a:defRPr/>
              </a:pPr>
              <a:t>‹#›</a:t>
            </a:fld>
            <a:endParaRPr lang="en-US" altLang="en-US" dirty="0"/>
          </a:p>
        </p:txBody>
      </p:sp>
    </p:spTree>
    <p:extLst>
      <p:ext uri="{BB962C8B-B14F-4D97-AF65-F5344CB8AC3E}">
        <p14:creationId xmlns:p14="http://schemas.microsoft.com/office/powerpoint/2010/main" val="958547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1FD6160-60BA-F84E-9B2D-CD9B16846266}"/>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A389E67-010F-D243-B60C-B1FB11389E6D}"/>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34C6EC2-398A-454D-B469-9EFDB0BCB4EE}"/>
              </a:ext>
            </a:extLst>
          </p:cNvPr>
          <p:cNvSpPr>
            <a:spLocks noGrp="1"/>
          </p:cNvSpPr>
          <p:nvPr>
            <p:ph type="sldNum" sz="quarter" idx="12"/>
          </p:nvPr>
        </p:nvSpPr>
        <p:spPr/>
        <p:txBody>
          <a:bodyPr/>
          <a:lstStyle>
            <a:lvl1pPr>
              <a:defRPr/>
            </a:lvl1pPr>
          </a:lstStyle>
          <a:p>
            <a:pPr>
              <a:defRPr/>
            </a:pPr>
            <a:fld id="{FE732CD0-3357-B140-982D-5CD0391D4442}" type="slidenum">
              <a:rPr lang="en-US" altLang="en-US"/>
              <a:pPr>
                <a:defRPr/>
              </a:pPr>
              <a:t>‹#›</a:t>
            </a:fld>
            <a:endParaRPr lang="en-US" altLang="en-US" dirty="0"/>
          </a:p>
        </p:txBody>
      </p:sp>
    </p:spTree>
    <p:extLst>
      <p:ext uri="{BB962C8B-B14F-4D97-AF65-F5344CB8AC3E}">
        <p14:creationId xmlns:p14="http://schemas.microsoft.com/office/powerpoint/2010/main" val="1355297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83A67F7-2A86-0743-BC4E-CCB70FB16E1B}"/>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0CBA547-3E70-DC45-9196-64DF09BC3ED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41BA55E6-48D1-C949-BB55-0ED206E4E7A0}"/>
              </a:ext>
            </a:extLst>
          </p:cNvPr>
          <p:cNvSpPr>
            <a:spLocks noGrp="1"/>
          </p:cNvSpPr>
          <p:nvPr>
            <p:ph type="sldNum" sz="quarter" idx="12"/>
          </p:nvPr>
        </p:nvSpPr>
        <p:spPr/>
        <p:txBody>
          <a:bodyPr/>
          <a:lstStyle>
            <a:lvl1pPr>
              <a:defRPr/>
            </a:lvl1pPr>
          </a:lstStyle>
          <a:p>
            <a:pPr>
              <a:defRPr/>
            </a:pPr>
            <a:fld id="{0AB03010-78FF-1045-8CAA-9E45F62C60F7}" type="slidenum">
              <a:rPr lang="en-US" altLang="en-US"/>
              <a:pPr>
                <a:defRPr/>
              </a:pPr>
              <a:t>‹#›</a:t>
            </a:fld>
            <a:endParaRPr lang="en-US" altLang="en-US" dirty="0"/>
          </a:p>
        </p:txBody>
      </p:sp>
    </p:spTree>
    <p:extLst>
      <p:ext uri="{BB962C8B-B14F-4D97-AF65-F5344CB8AC3E}">
        <p14:creationId xmlns:p14="http://schemas.microsoft.com/office/powerpoint/2010/main" val="1669946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34ACA9C-B1FD-8C4E-BAC3-939A41FC2E73}"/>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321B660-8D92-CF4F-8F9B-B67EF887BA9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15F85A8-A406-6F4C-9602-F34334086A7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9745B6A4-0D90-5E45-9F83-CE7D1F0C7C9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12DE024A-F353-3D42-8D30-AFC19728E282}"/>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46531EA4-4469-3F46-BF04-7CACD57D8260}"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harvard.edu/photo/2025/casa/" TargetMode="External"/><Relationship Id="rId5" Type="http://schemas.openxmlformats.org/officeDocument/2006/relationships/hyperlink" Target="https://ui.adsabs.harvard.edu/abs/2025arXiv250707563S/abstract"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65">
            <a:extLst>
              <a:ext uri="{FF2B5EF4-FFF2-40B4-BE49-F238E27FC236}">
                <a16:creationId xmlns:a16="http://schemas.microsoft.com/office/drawing/2014/main" id="{EAA366F7-4364-0744-A3AE-D79637F22DD1}"/>
              </a:ext>
            </a:extLst>
          </p:cNvPr>
          <p:cNvSpPr txBox="1">
            <a:spLocks noChangeArrowheads="1"/>
          </p:cNvSpPr>
          <p:nvPr/>
        </p:nvSpPr>
        <p:spPr bwMode="auto">
          <a:xfrm>
            <a:off x="620713" y="784225"/>
            <a:ext cx="80121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sz="1800" b="1">
                <a:latin typeface="Cambria" panose="02040503050406030204" pitchFamily="18" charset="0"/>
                <a:ea typeface="MS Mincho" panose="02020609040205080304" pitchFamily="49" charset="-128"/>
                <a:cs typeface="Times New Roman" panose="02020603050405020304" pitchFamily="18" charset="0"/>
              </a:rPr>
              <a:t>NASA's Chandra Reveals Star's Inner Conflict Before Explosion </a:t>
            </a:r>
          </a:p>
        </p:txBody>
      </p:sp>
      <p:sp>
        <p:nvSpPr>
          <p:cNvPr id="3074" name="Rectangle 2">
            <a:extLst>
              <a:ext uri="{FF2B5EF4-FFF2-40B4-BE49-F238E27FC236}">
                <a16:creationId xmlns:a16="http://schemas.microsoft.com/office/drawing/2014/main" id="{D9D38CD5-6CAC-5D49-8EC6-06D6EAC48244}"/>
              </a:ext>
            </a:extLst>
          </p:cNvPr>
          <p:cNvSpPr>
            <a:spLocks noGrp="1" noChangeArrowheads="1"/>
          </p:cNvSpPr>
          <p:nvPr>
            <p:ph type="title"/>
          </p:nvPr>
        </p:nvSpPr>
        <p:spPr>
          <a:xfrm>
            <a:off x="685800" y="76200"/>
            <a:ext cx="7772400" cy="762000"/>
          </a:xfrm>
        </p:spPr>
        <p:txBody>
          <a:bodyPr/>
          <a:lstStyle/>
          <a:p>
            <a:r>
              <a:rPr lang="en-US" altLang="en-US" sz="4000" b="1"/>
              <a:t>Chandra Science Highlight</a:t>
            </a:r>
          </a:p>
        </p:txBody>
      </p:sp>
      <p:pic>
        <p:nvPicPr>
          <p:cNvPr id="3075" name="Picture 4">
            <a:extLst>
              <a:ext uri="{FF2B5EF4-FFF2-40B4-BE49-F238E27FC236}">
                <a16:creationId xmlns:a16="http://schemas.microsoft.com/office/drawing/2014/main" id="{3BC44A8C-EE37-1848-AD2E-2899BAE411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3513"/>
            <a:ext cx="990600"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8">
            <a:extLst>
              <a:ext uri="{FF2B5EF4-FFF2-40B4-BE49-F238E27FC236}">
                <a16:creationId xmlns:a16="http://schemas.microsoft.com/office/drawing/2014/main" id="{77D08DC9-ADBE-144E-A647-283BFF907D32}"/>
              </a:ext>
            </a:extLst>
          </p:cNvPr>
          <p:cNvSpPr txBox="1">
            <a:spLocks noChangeArrowheads="1"/>
          </p:cNvSpPr>
          <p:nvPr/>
        </p:nvSpPr>
        <p:spPr bwMode="auto">
          <a:xfrm>
            <a:off x="6361113" y="6172200"/>
            <a:ext cx="2362200" cy="461963"/>
          </a:xfrm>
          <a:prstGeom prst="rect">
            <a:avLst/>
          </a:prstGeom>
          <a:noFill/>
          <a:ln w="9525">
            <a:noFill/>
            <a:miter lim="800000"/>
            <a:headEnd/>
            <a:tailEnd/>
          </a:ln>
        </p:spPr>
        <p:txBody>
          <a:bodyPr>
            <a:spAutoFit/>
          </a:bodyPr>
          <a:lstStyle/>
          <a:p>
            <a:pPr>
              <a:spcBef>
                <a:spcPct val="50000"/>
              </a:spcBef>
              <a:defRPr/>
            </a:pPr>
            <a:r>
              <a:rPr lang="en-US" altLang="en-US" sz="2400" b="1" dirty="0">
                <a:latin typeface="+mn-lt"/>
              </a:rPr>
              <a:t>August 2025 </a:t>
            </a:r>
          </a:p>
        </p:txBody>
      </p:sp>
      <p:sp>
        <p:nvSpPr>
          <p:cNvPr id="3077" name="Rectangle 155">
            <a:extLst>
              <a:ext uri="{FF2B5EF4-FFF2-40B4-BE49-F238E27FC236}">
                <a16:creationId xmlns:a16="http://schemas.microsoft.com/office/drawing/2014/main" id="{4DE6050D-A951-C848-945F-71FBE36863E7}"/>
              </a:ext>
            </a:extLst>
          </p:cNvPr>
          <p:cNvSpPr>
            <a:spLocks noChangeArrowheads="1"/>
          </p:cNvSpPr>
          <p:nvPr/>
        </p:nvSpPr>
        <p:spPr bwMode="auto">
          <a:xfrm>
            <a:off x="5051425" y="5856288"/>
            <a:ext cx="3581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n-US" altLang="en-US"/>
          </a:p>
        </p:txBody>
      </p:sp>
      <p:sp>
        <p:nvSpPr>
          <p:cNvPr id="3078" name="TextBox 3">
            <a:extLst>
              <a:ext uri="{FF2B5EF4-FFF2-40B4-BE49-F238E27FC236}">
                <a16:creationId xmlns:a16="http://schemas.microsoft.com/office/drawing/2014/main" id="{F7760834-C8E7-224A-BC21-28EA86EA1E87}"/>
              </a:ext>
            </a:extLst>
          </p:cNvPr>
          <p:cNvSpPr txBox="1">
            <a:spLocks noChangeArrowheads="1"/>
          </p:cNvSpPr>
          <p:nvPr/>
        </p:nvSpPr>
        <p:spPr bwMode="auto">
          <a:xfrm>
            <a:off x="360363" y="6135688"/>
            <a:ext cx="43815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b="1">
                <a:latin typeface="Calibri" panose="020F0502020204030204" pitchFamily="34" charset="0"/>
              </a:rPr>
              <a:t>The Chandra X-ray Center is operated for NASA by the Smithsonian Astrophysical Observatory</a:t>
            </a:r>
            <a:r>
              <a:rPr lang="en-US" altLang="en-US" b="1"/>
              <a:t> </a:t>
            </a:r>
          </a:p>
        </p:txBody>
      </p:sp>
      <p:pic>
        <p:nvPicPr>
          <p:cNvPr id="3079" name="Picture 19" descr="logos.gif">
            <a:extLst>
              <a:ext uri="{FF2B5EF4-FFF2-40B4-BE49-F238E27FC236}">
                <a16:creationId xmlns:a16="http://schemas.microsoft.com/office/drawing/2014/main" id="{828EC052-D7DC-014B-8712-62804E2AF7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1425" y="6175375"/>
            <a:ext cx="12731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084FB7B7-6C9E-F546-896C-4EDEBF953807}"/>
              </a:ext>
            </a:extLst>
          </p:cNvPr>
          <p:cNvSpPr txBox="1"/>
          <p:nvPr/>
        </p:nvSpPr>
        <p:spPr>
          <a:xfrm>
            <a:off x="4929188" y="1222375"/>
            <a:ext cx="3911600" cy="4876800"/>
          </a:xfrm>
          <a:prstGeom prst="rect">
            <a:avLst/>
          </a:prstGeom>
          <a:noFill/>
        </p:spPr>
        <p:txBody>
          <a:bodyPr>
            <a:spAutoFit/>
          </a:bodyPr>
          <a:lstStyle/>
          <a:p>
            <a:pP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The star that exploded to form the Cassiopeia A (Cas A) supernova remnant appears to have undergone dramatic changes right before its demise.</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New evidence from NASA’s Chandra X-ray Observatory indicates that layers of elements in the star’s interior were violently rearranged just hours before the explosion.</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Areas in the Chandra data with large amounts of silicon but small amounts of neon, and nearby regions with the opposite abundances, contain records of the star’s internal rearrangement. </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This result has implications for understanding how massive stars explode at the end of their lives and what becomes of their remains.</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Chandra has observed Cas A repeatedly for more than a quarter century and continues to deliver new findings.</a:t>
            </a:r>
          </a:p>
          <a:p>
            <a:pPr algn="just">
              <a:defRPr/>
            </a:pPr>
            <a:endParaRPr lang="en-US" sz="1000" b="1" dirty="0">
              <a:ea typeface="MS Mincho" panose="02020609040205080304" pitchFamily="49" charset="-128"/>
              <a:cs typeface="Times New Roman" panose="02020603050405020304" pitchFamily="18" charset="0"/>
            </a:endParaRPr>
          </a:p>
          <a:p>
            <a:pPr algn="just">
              <a:defRPr/>
            </a:pPr>
            <a:r>
              <a:rPr lang="en-US" sz="1000" b="1" dirty="0">
                <a:ea typeface="MS Mincho" panose="02020609040205080304" pitchFamily="49" charset="-128"/>
                <a:cs typeface="Times New Roman" panose="02020603050405020304" pitchFamily="18" charset="0"/>
              </a:rPr>
              <a:t>Distance estimate</a:t>
            </a:r>
            <a:r>
              <a:rPr lang="en-US" sz="1000" dirty="0">
                <a:ea typeface="MS Mincho" panose="02020609040205080304" pitchFamily="49" charset="-128"/>
                <a:cs typeface="Times New Roman" panose="02020603050405020304" pitchFamily="18" charset="0"/>
              </a:rPr>
              <a:t>: 11,000 light-years</a:t>
            </a:r>
          </a:p>
          <a:p>
            <a:pPr algn="just">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Credits</a:t>
            </a:r>
            <a:r>
              <a:rPr lang="en-US" sz="1000" dirty="0">
                <a:ea typeface="MS Mincho" panose="02020609040205080304" pitchFamily="49" charset="-128"/>
                <a:cs typeface="Times New Roman" panose="02020603050405020304" pitchFamily="18" charset="0"/>
              </a:rPr>
              <a:t>: X-ray: NASA/CXC/Meiji Univ./T. Sato et al.; Image Processing: NASA/CXC/SAO/N. Wolk</a:t>
            </a:r>
          </a:p>
          <a:p>
            <a:pPr>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pPr>
              <a:defRPr/>
            </a:pPr>
            <a:endParaRPr lang="en-US" sz="1000"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Reference: </a:t>
            </a:r>
            <a:r>
              <a:rPr lang="en-US" sz="1000" dirty="0">
                <a:ea typeface="MS Mincho" panose="02020609040205080304" pitchFamily="49" charset="-128"/>
                <a:cs typeface="Times New Roman" panose="02020603050405020304" pitchFamily="18" charset="0"/>
              </a:rPr>
              <a:t>Sato, T. et al, 2025, Accepted; </a:t>
            </a:r>
            <a:r>
              <a:rPr lang="en-US" sz="1000" dirty="0">
                <a:ea typeface="MS Mincho" panose="02020609040205080304" pitchFamily="49" charset="-128"/>
                <a:cs typeface="Times New Roman" panose="02020603050405020304" pitchFamily="18" charset="0"/>
                <a:hlinkClick r:id="rId5"/>
              </a:rPr>
              <a:t>arXiv:2507.07563</a:t>
            </a:r>
            <a:endParaRPr lang="en-US" sz="1000" dirty="0">
              <a:ea typeface="MS Mincho" panose="02020609040205080304" pitchFamily="49" charset="-128"/>
              <a:cs typeface="Times New Roman" panose="02020603050405020304" pitchFamily="18" charset="0"/>
            </a:endParaRPr>
          </a:p>
          <a:p>
            <a:pPr>
              <a:defRPr/>
            </a:pPr>
            <a:endParaRPr lang="en-US" sz="1000" b="1" dirty="0"/>
          </a:p>
          <a:p>
            <a:pPr>
              <a:defRPr/>
            </a:pPr>
            <a:r>
              <a:rPr lang="en-US" sz="1000" b="1" dirty="0"/>
              <a:t>More information</a:t>
            </a:r>
            <a:r>
              <a:rPr lang="en-US" sz="1000" dirty="0"/>
              <a:t>: The detailed caption and other graphics materials are here: </a:t>
            </a:r>
            <a:r>
              <a:rPr lang="en-US" sz="1000" dirty="0">
                <a:hlinkClick r:id="rId6"/>
              </a:rPr>
              <a:t>https://chandra.harvard.edu/photo/2025/casa/</a:t>
            </a:r>
            <a:r>
              <a:rPr lang="en-US" sz="1000" dirty="0"/>
              <a:t> </a:t>
            </a:r>
          </a:p>
        </p:txBody>
      </p:sp>
      <p:sp>
        <p:nvSpPr>
          <p:cNvPr id="3081" name="TextBox 19">
            <a:extLst>
              <a:ext uri="{FF2B5EF4-FFF2-40B4-BE49-F238E27FC236}">
                <a16:creationId xmlns:a16="http://schemas.microsoft.com/office/drawing/2014/main" id="{54A49FF2-DB9D-214C-BF8A-06A629D6BF8C}"/>
              </a:ext>
            </a:extLst>
          </p:cNvPr>
          <p:cNvSpPr txBox="1">
            <a:spLocks noChangeArrowheads="1"/>
          </p:cNvSpPr>
          <p:nvPr/>
        </p:nvSpPr>
        <p:spPr bwMode="auto">
          <a:xfrm>
            <a:off x="325438" y="4513263"/>
            <a:ext cx="4470400"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spcBef>
                <a:spcPts val="900"/>
              </a:spcBef>
              <a:spcAft>
                <a:spcPts val="900"/>
              </a:spcAft>
            </a:pPr>
            <a:r>
              <a:rPr lang="en-US" altLang="en-US" sz="1000" i="1">
                <a:ea typeface="MS Mincho" panose="02020609040205080304" pitchFamily="49" charset="-128"/>
                <a:cs typeface="Times New Roman" panose="02020603050405020304" pitchFamily="18" charset="0"/>
              </a:rPr>
              <a:t>The main panel of this graphic is Chandra data of Cas A that shows the location of different elements in the remains of the explosion: silicon (red), sulfur (yellow), calcium (green) and iron (purple). The blue color reveals the highest-energy X-ray emission, highlighting the expanding blast wave from the supernova explosion. The inset to the upper left zooms in a smaller region of Cas A. Using different colors from the main image, this reveals Chandra data that shows relative amounts of silicon and neon. Areas with large amounts of silicon but smaller amounts of neon are labeled as silicon-rich, and are colored red. Alternatively, areas where Chandra detects the opposite — large amounts of neon but smaller amounts of silicon – are labeled as neon-rich and are blue.</a:t>
            </a:r>
          </a:p>
        </p:txBody>
      </p:sp>
      <p:pic>
        <p:nvPicPr>
          <p:cNvPr id="3082" name="Picture 2" descr="&#10;">
            <a:extLst>
              <a:ext uri="{FF2B5EF4-FFF2-40B4-BE49-F238E27FC236}">
                <a16:creationId xmlns:a16="http://schemas.microsoft.com/office/drawing/2014/main" id="{01342A54-57E3-794B-857A-A85C79AB0F9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1375" y="1271588"/>
            <a:ext cx="3351213" cy="323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19044</TotalTime>
  <Words>378</Words>
  <Application>Microsoft Macintosh PowerPoint</Application>
  <PresentationFormat>On-screen Show (4:3)</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Times New Roman</vt:lpstr>
      <vt:lpstr>Arial</vt:lpstr>
      <vt:lpstr>Calibri</vt:lpstr>
      <vt:lpstr>Cambria</vt:lpstr>
      <vt:lpstr>MS Mincho</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861</cp:revision>
  <cp:lastPrinted>2022-11-09T14:42:17Z</cp:lastPrinted>
  <dcterms:created xsi:type="dcterms:W3CDTF">2000-04-21T21:07:13Z</dcterms:created>
  <dcterms:modified xsi:type="dcterms:W3CDTF">2026-01-15T13:49:45Z</dcterms:modified>
</cp:coreProperties>
</file>