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3"/>
  </p:notesMasterIdLst>
  <p:sldIdLst>
    <p:sldId id="256" r:id="rId2"/>
  </p:sldIdLst>
  <p:sldSz cx="9144000" cy="6858000" type="screen4x3"/>
  <p:notesSz cx="7010400" cy="9296400"/>
  <p:defaultTextStyle>
    <a:defPPr>
      <a:defRPr lang="en-US"/>
    </a:defPPr>
    <a:lvl1pPr algn="l" rtl="0" eaLnBrk="0" fontAlgn="base" hangingPunct="0">
      <a:spcBef>
        <a:spcPct val="0"/>
      </a:spcBef>
      <a:spcAft>
        <a:spcPct val="0"/>
      </a:spcAft>
      <a:defRPr sz="16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6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6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6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600" kern="1200">
        <a:solidFill>
          <a:schemeClr val="tx1"/>
        </a:solidFill>
        <a:latin typeface="Times New Roman" pitchFamily="18" charset="0"/>
        <a:ea typeface="+mn-ea"/>
        <a:cs typeface="+mn-cs"/>
      </a:defRPr>
    </a:lvl5pPr>
    <a:lvl6pPr marL="2286000" algn="l" defTabSz="914400" rtl="0" eaLnBrk="1" latinLnBrk="0" hangingPunct="1">
      <a:defRPr sz="1600" kern="1200">
        <a:solidFill>
          <a:schemeClr val="tx1"/>
        </a:solidFill>
        <a:latin typeface="Times New Roman" pitchFamily="18" charset="0"/>
        <a:ea typeface="+mn-ea"/>
        <a:cs typeface="+mn-cs"/>
      </a:defRPr>
    </a:lvl6pPr>
    <a:lvl7pPr marL="2743200" algn="l" defTabSz="914400" rtl="0" eaLnBrk="1" latinLnBrk="0" hangingPunct="1">
      <a:defRPr sz="1600" kern="1200">
        <a:solidFill>
          <a:schemeClr val="tx1"/>
        </a:solidFill>
        <a:latin typeface="Times New Roman" pitchFamily="18" charset="0"/>
        <a:ea typeface="+mn-ea"/>
        <a:cs typeface="+mn-cs"/>
      </a:defRPr>
    </a:lvl7pPr>
    <a:lvl8pPr marL="3200400" algn="l" defTabSz="914400" rtl="0" eaLnBrk="1" latinLnBrk="0" hangingPunct="1">
      <a:defRPr sz="1600" kern="1200">
        <a:solidFill>
          <a:schemeClr val="tx1"/>
        </a:solidFill>
        <a:latin typeface="Times New Roman" pitchFamily="18" charset="0"/>
        <a:ea typeface="+mn-ea"/>
        <a:cs typeface="+mn-cs"/>
      </a:defRPr>
    </a:lvl8pPr>
    <a:lvl9pPr marL="3657600" algn="l" defTabSz="914400" rtl="0" eaLnBrk="1" latinLnBrk="0" hangingPunct="1">
      <a:defRPr sz="16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04" autoAdjust="0"/>
    <p:restoredTop sz="94578" autoAdjust="0"/>
  </p:normalViewPr>
  <p:slideViewPr>
    <p:cSldViewPr snapToGrid="0" snapToObjects="1">
      <p:cViewPr>
        <p:scale>
          <a:sx n="34" d="100"/>
          <a:sy n="34" d="100"/>
        </p:scale>
        <p:origin x="3544" y="13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413" cy="464180"/>
          </a:xfrm>
          <a:prstGeom prst="rect">
            <a:avLst/>
          </a:prstGeom>
        </p:spPr>
        <p:txBody>
          <a:bodyPr vert="horz" lIns="92226" tIns="46113" rIns="92226" bIns="46113" rtlCol="0"/>
          <a:lstStyle>
            <a:lvl1pPr algn="l">
              <a:defRPr sz="1200"/>
            </a:lvl1pPr>
          </a:lstStyle>
          <a:p>
            <a:endParaRPr lang="en-US" dirty="0"/>
          </a:p>
        </p:txBody>
      </p:sp>
      <p:sp>
        <p:nvSpPr>
          <p:cNvPr id="3" name="Date Placeholder 2"/>
          <p:cNvSpPr>
            <a:spLocks noGrp="1"/>
          </p:cNvSpPr>
          <p:nvPr>
            <p:ph type="dt" idx="1"/>
          </p:nvPr>
        </p:nvSpPr>
        <p:spPr>
          <a:xfrm>
            <a:off x="3971386" y="0"/>
            <a:ext cx="3037413" cy="464180"/>
          </a:xfrm>
          <a:prstGeom prst="rect">
            <a:avLst/>
          </a:prstGeom>
        </p:spPr>
        <p:txBody>
          <a:bodyPr vert="horz" lIns="92226" tIns="46113" rIns="92226" bIns="46113" rtlCol="0"/>
          <a:lstStyle>
            <a:lvl1pPr algn="r">
              <a:defRPr sz="1200"/>
            </a:lvl1pPr>
          </a:lstStyle>
          <a:p>
            <a:fld id="{B3AD525C-9F82-4B0D-880D-A7AEC1BB96CD}" type="datetimeFigureOut">
              <a:rPr lang="en-US" smtClean="0"/>
              <a:t>6/13/25</a:t>
            </a:fld>
            <a:endParaRPr lang="en-US" dirty="0"/>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226" tIns="46113" rIns="92226" bIns="46113" rtlCol="0" anchor="ctr"/>
          <a:lstStyle/>
          <a:p>
            <a:endParaRPr lang="en-US" dirty="0"/>
          </a:p>
        </p:txBody>
      </p:sp>
      <p:sp>
        <p:nvSpPr>
          <p:cNvPr id="5" name="Notes Placeholder 4"/>
          <p:cNvSpPr>
            <a:spLocks noGrp="1"/>
          </p:cNvSpPr>
          <p:nvPr>
            <p:ph type="body" sz="quarter" idx="3"/>
          </p:nvPr>
        </p:nvSpPr>
        <p:spPr>
          <a:xfrm>
            <a:off x="701681" y="4416111"/>
            <a:ext cx="5607038" cy="4182419"/>
          </a:xfrm>
          <a:prstGeom prst="rect">
            <a:avLst/>
          </a:prstGeom>
        </p:spPr>
        <p:txBody>
          <a:bodyPr vert="horz" lIns="92226" tIns="46113" rIns="92226" bIns="46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0621"/>
            <a:ext cx="3037413" cy="464180"/>
          </a:xfrm>
          <a:prstGeom prst="rect">
            <a:avLst/>
          </a:prstGeom>
        </p:spPr>
        <p:txBody>
          <a:bodyPr vert="horz" lIns="92226" tIns="46113" rIns="92226" bIns="4611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386" y="8830621"/>
            <a:ext cx="3037413" cy="464180"/>
          </a:xfrm>
          <a:prstGeom prst="rect">
            <a:avLst/>
          </a:prstGeom>
        </p:spPr>
        <p:txBody>
          <a:bodyPr vert="horz" lIns="92226" tIns="46113" rIns="92226" bIns="46113" rtlCol="0" anchor="b"/>
          <a:lstStyle>
            <a:lvl1pPr algn="r">
              <a:defRPr sz="1200"/>
            </a:lvl1pPr>
          </a:lstStyle>
          <a:p>
            <a:fld id="{8D8249B3-8183-4C32-AA44-5F57FD78BC8C}" type="slidenum">
              <a:rPr lang="en-US" smtClean="0"/>
              <a:t>‹#›</a:t>
            </a:fld>
            <a:endParaRPr lang="en-US" dirty="0"/>
          </a:p>
        </p:txBody>
      </p:sp>
    </p:spTree>
    <p:extLst>
      <p:ext uri="{BB962C8B-B14F-4D97-AF65-F5344CB8AC3E}">
        <p14:creationId xmlns:p14="http://schemas.microsoft.com/office/powerpoint/2010/main" val="2263706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8249B3-8183-4C32-AA44-5F57FD78BC8C}" type="slidenum">
              <a:rPr lang="en-US" smtClean="0"/>
              <a:t>1</a:t>
            </a:fld>
            <a:endParaRPr lang="en-US" dirty="0"/>
          </a:p>
        </p:txBody>
      </p:sp>
    </p:spTree>
    <p:extLst>
      <p:ext uri="{BB962C8B-B14F-4D97-AF65-F5344CB8AC3E}">
        <p14:creationId xmlns:p14="http://schemas.microsoft.com/office/powerpoint/2010/main" val="1048811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E294034-FFE6-4757-A935-B3776964DF9D}" type="slidenum">
              <a:rPr lang="en-US" altLang="en-US" smtClean="0"/>
              <a:pPr>
                <a:defRPr/>
              </a:pPr>
              <a:t>‹#›</a:t>
            </a:fld>
            <a:endParaRPr lang="en-US" altLang="en-US" dirty="0"/>
          </a:p>
        </p:txBody>
      </p:sp>
    </p:spTree>
    <p:extLst>
      <p:ext uri="{BB962C8B-B14F-4D97-AF65-F5344CB8AC3E}">
        <p14:creationId xmlns:p14="http://schemas.microsoft.com/office/powerpoint/2010/main" val="712462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377A470-133D-4D70-AB0E-B684EC6A5E69}" type="slidenum">
              <a:rPr lang="en-US" altLang="en-US" smtClean="0"/>
              <a:pPr>
                <a:defRPr/>
              </a:pPr>
              <a:t>‹#›</a:t>
            </a:fld>
            <a:endParaRPr lang="en-US" altLang="en-US" dirty="0"/>
          </a:p>
        </p:txBody>
      </p:sp>
    </p:spTree>
    <p:extLst>
      <p:ext uri="{BB962C8B-B14F-4D97-AF65-F5344CB8AC3E}">
        <p14:creationId xmlns:p14="http://schemas.microsoft.com/office/powerpoint/2010/main" val="1766794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2EF8903D-2CBA-4590-82B7-33A7B7E64A9C}" type="slidenum">
              <a:rPr lang="en-US" altLang="en-US" smtClean="0"/>
              <a:pPr>
                <a:defRPr/>
              </a:pPr>
              <a:t>‹#›</a:t>
            </a:fld>
            <a:endParaRPr lang="en-US" altLang="en-US" dirty="0"/>
          </a:p>
        </p:txBody>
      </p:sp>
    </p:spTree>
    <p:extLst>
      <p:ext uri="{BB962C8B-B14F-4D97-AF65-F5344CB8AC3E}">
        <p14:creationId xmlns:p14="http://schemas.microsoft.com/office/powerpoint/2010/main" val="4281977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2DCB79F-504D-4FCC-AFF9-DAE4EFB363F3}" type="slidenum">
              <a:rPr lang="en-US" altLang="en-US" smtClean="0"/>
              <a:pPr>
                <a:defRPr/>
              </a:pPr>
              <a:t>‹#›</a:t>
            </a:fld>
            <a:endParaRPr lang="en-US" altLang="en-US" dirty="0"/>
          </a:p>
        </p:txBody>
      </p:sp>
    </p:spTree>
    <p:extLst>
      <p:ext uri="{BB962C8B-B14F-4D97-AF65-F5344CB8AC3E}">
        <p14:creationId xmlns:p14="http://schemas.microsoft.com/office/powerpoint/2010/main" val="3498354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ACDAB66-14D6-49BB-BCA9-60DE7AE30FB5}" type="slidenum">
              <a:rPr lang="en-US" altLang="en-US" smtClean="0"/>
              <a:pPr>
                <a:defRPr/>
              </a:pPr>
              <a:t>‹#›</a:t>
            </a:fld>
            <a:endParaRPr lang="en-US" altLang="en-US" dirty="0"/>
          </a:p>
        </p:txBody>
      </p:sp>
    </p:spTree>
    <p:extLst>
      <p:ext uri="{BB962C8B-B14F-4D97-AF65-F5344CB8AC3E}">
        <p14:creationId xmlns:p14="http://schemas.microsoft.com/office/powerpoint/2010/main" val="261172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2C7149F1-ED35-428C-80BF-251A8A972A3B}" type="slidenum">
              <a:rPr lang="en-US" altLang="en-US" smtClean="0"/>
              <a:pPr>
                <a:defRPr/>
              </a:pPr>
              <a:t>‹#›</a:t>
            </a:fld>
            <a:endParaRPr lang="en-US" altLang="en-US" dirty="0"/>
          </a:p>
        </p:txBody>
      </p:sp>
    </p:spTree>
    <p:extLst>
      <p:ext uri="{BB962C8B-B14F-4D97-AF65-F5344CB8AC3E}">
        <p14:creationId xmlns:p14="http://schemas.microsoft.com/office/powerpoint/2010/main" val="326185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pPr>
              <a:defRPr/>
            </a:pPr>
            <a:fld id="{015DD548-FA3A-4E3D-B922-DF8181FEF4EA}" type="slidenum">
              <a:rPr lang="en-US" altLang="en-US" smtClean="0"/>
              <a:pPr>
                <a:defRPr/>
              </a:pPr>
              <a:t>‹#›</a:t>
            </a:fld>
            <a:endParaRPr lang="en-US" altLang="en-US" dirty="0"/>
          </a:p>
        </p:txBody>
      </p:sp>
    </p:spTree>
    <p:extLst>
      <p:ext uri="{BB962C8B-B14F-4D97-AF65-F5344CB8AC3E}">
        <p14:creationId xmlns:p14="http://schemas.microsoft.com/office/powerpoint/2010/main" val="3045589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ltLang="en-US" dirty="0"/>
          </a:p>
        </p:txBody>
      </p:sp>
      <p:sp>
        <p:nvSpPr>
          <p:cNvPr id="4" name="Footer Placeholder 3"/>
          <p:cNvSpPr>
            <a:spLocks noGrp="1"/>
          </p:cNvSpPr>
          <p:nvPr>
            <p:ph type="ftr" sz="quarter" idx="11"/>
          </p:nvPr>
        </p:nvSpPr>
        <p:spPr/>
        <p:txBody>
          <a:bodyPr/>
          <a:lstStyle/>
          <a:p>
            <a:pPr>
              <a:defRPr/>
            </a:pPr>
            <a:endParaRPr lang="en-US" altLang="en-US" dirty="0"/>
          </a:p>
        </p:txBody>
      </p:sp>
      <p:sp>
        <p:nvSpPr>
          <p:cNvPr id="5" name="Slide Number Placeholder 4"/>
          <p:cNvSpPr>
            <a:spLocks noGrp="1"/>
          </p:cNvSpPr>
          <p:nvPr>
            <p:ph type="sldNum" sz="quarter" idx="12"/>
          </p:nvPr>
        </p:nvSpPr>
        <p:spPr/>
        <p:txBody>
          <a:bodyPr/>
          <a:lstStyle/>
          <a:p>
            <a:pPr>
              <a:defRPr/>
            </a:pPr>
            <a:fld id="{DA22B7EA-C23E-4555-9A29-30B3DDA0AA10}" type="slidenum">
              <a:rPr lang="en-US" altLang="en-US" smtClean="0"/>
              <a:pPr>
                <a:defRPr/>
              </a:pPr>
              <a:t>‹#›</a:t>
            </a:fld>
            <a:endParaRPr lang="en-US" altLang="en-US" dirty="0"/>
          </a:p>
        </p:txBody>
      </p:sp>
    </p:spTree>
    <p:extLst>
      <p:ext uri="{BB962C8B-B14F-4D97-AF65-F5344CB8AC3E}">
        <p14:creationId xmlns:p14="http://schemas.microsoft.com/office/powerpoint/2010/main" val="167768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dirty="0"/>
          </a:p>
        </p:txBody>
      </p:sp>
      <p:sp>
        <p:nvSpPr>
          <p:cNvPr id="3" name="Footer Placeholder 2"/>
          <p:cNvSpPr>
            <a:spLocks noGrp="1"/>
          </p:cNvSpPr>
          <p:nvPr>
            <p:ph type="ftr" sz="quarter" idx="11"/>
          </p:nvPr>
        </p:nvSpPr>
        <p:spPr/>
        <p:txBody>
          <a:bodyPr/>
          <a:lstStyle/>
          <a:p>
            <a:pPr>
              <a:defRPr/>
            </a:pPr>
            <a:endParaRPr lang="en-US" altLang="en-US" dirty="0"/>
          </a:p>
        </p:txBody>
      </p:sp>
      <p:sp>
        <p:nvSpPr>
          <p:cNvPr id="4" name="Slide Number Placeholder 3"/>
          <p:cNvSpPr>
            <a:spLocks noGrp="1"/>
          </p:cNvSpPr>
          <p:nvPr>
            <p:ph type="sldNum" sz="quarter" idx="12"/>
          </p:nvPr>
        </p:nvSpPr>
        <p:spPr/>
        <p:txBody>
          <a:bodyPr/>
          <a:lstStyle/>
          <a:p>
            <a:pPr>
              <a:defRPr/>
            </a:pPr>
            <a:fld id="{A72BBCAF-AC5A-485C-96D5-864A783FF91E}" type="slidenum">
              <a:rPr lang="en-US" altLang="en-US" smtClean="0"/>
              <a:pPr>
                <a:defRPr/>
              </a:pPr>
              <a:t>‹#›</a:t>
            </a:fld>
            <a:endParaRPr lang="en-US" altLang="en-US" dirty="0"/>
          </a:p>
        </p:txBody>
      </p:sp>
    </p:spTree>
    <p:extLst>
      <p:ext uri="{BB962C8B-B14F-4D97-AF65-F5344CB8AC3E}">
        <p14:creationId xmlns:p14="http://schemas.microsoft.com/office/powerpoint/2010/main" val="2390825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906BB6EF-ED29-407A-8408-08B872E85CD8}" type="slidenum">
              <a:rPr lang="en-US" altLang="en-US" smtClean="0"/>
              <a:pPr>
                <a:defRPr/>
              </a:pPr>
              <a:t>‹#›</a:t>
            </a:fld>
            <a:endParaRPr lang="en-US" altLang="en-US" dirty="0"/>
          </a:p>
        </p:txBody>
      </p:sp>
    </p:spTree>
    <p:extLst>
      <p:ext uri="{BB962C8B-B14F-4D97-AF65-F5344CB8AC3E}">
        <p14:creationId xmlns:p14="http://schemas.microsoft.com/office/powerpoint/2010/main" val="159100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57D13340-7F12-4CF7-86C5-CD24B1A11B40}" type="slidenum">
              <a:rPr lang="en-US" altLang="en-US" smtClean="0"/>
              <a:pPr>
                <a:defRPr/>
              </a:pPr>
              <a:t>‹#›</a:t>
            </a:fld>
            <a:endParaRPr lang="en-US" altLang="en-US" dirty="0"/>
          </a:p>
        </p:txBody>
      </p:sp>
    </p:spTree>
    <p:extLst>
      <p:ext uri="{BB962C8B-B14F-4D97-AF65-F5344CB8AC3E}">
        <p14:creationId xmlns:p14="http://schemas.microsoft.com/office/powerpoint/2010/main" val="235037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63EC6E5-C8BD-4DDE-B18B-498ED4F7717D}" type="slidenum">
              <a:rPr lang="en-US" altLang="en-US" smtClean="0"/>
              <a:pPr>
                <a:defRPr/>
              </a:pPr>
              <a:t>‹#›</a:t>
            </a:fld>
            <a:endParaRPr lang="en-US" altLang="en-US" dirty="0"/>
          </a:p>
        </p:txBody>
      </p:sp>
    </p:spTree>
    <p:extLst>
      <p:ext uri="{BB962C8B-B14F-4D97-AF65-F5344CB8AC3E}">
        <p14:creationId xmlns:p14="http://schemas.microsoft.com/office/powerpoint/2010/main" val="1989759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chandra.harvard.edu/photo/2025/lprt/" TargetMode="External"/><Relationship Id="rId5" Type="http://schemas.openxmlformats.org/officeDocument/2006/relationships/hyperlink" Target="https://arxiv.org/abs/2411.16606" TargetMode="Externa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 Box 65"/>
          <p:cNvSpPr txBox="1">
            <a:spLocks noChangeArrowheads="1"/>
          </p:cNvSpPr>
          <p:nvPr/>
        </p:nvSpPr>
        <p:spPr bwMode="auto">
          <a:xfrm>
            <a:off x="663498" y="786102"/>
            <a:ext cx="8011637" cy="369332"/>
          </a:xfrm>
          <a:prstGeom prst="rect">
            <a:avLst/>
          </a:prstGeom>
          <a:noFill/>
          <a:ln w="9525">
            <a:noFill/>
            <a:miter lim="800000"/>
            <a:headEnd/>
            <a:tailEnd/>
          </a:ln>
        </p:spPr>
        <p:txBody>
          <a:bodyPr wrap="square">
            <a:spAutoFit/>
          </a:bodyPr>
          <a:lstStyle/>
          <a:p>
            <a:pPr algn="ctr"/>
            <a:r>
              <a:rPr lang="en-US" sz="1800" b="1" dirty="0">
                <a:latin typeface="Cambria" panose="02040503050406030204" pitchFamily="18" charset="0"/>
                <a:ea typeface="MS Mincho" panose="02020609040205080304" pitchFamily="49" charset="-128"/>
                <a:cs typeface="Times New Roman" panose="02020603050405020304" pitchFamily="18" charset="0"/>
              </a:rPr>
              <a:t>Eccentric 'Star' Defies Easy Explanation, NASA's Chandra Finds</a:t>
            </a:r>
          </a:p>
        </p:txBody>
      </p:sp>
      <p:sp>
        <p:nvSpPr>
          <p:cNvPr id="2050" name="Rectangle 2"/>
          <p:cNvSpPr>
            <a:spLocks noGrp="1" noChangeArrowheads="1"/>
          </p:cNvSpPr>
          <p:nvPr>
            <p:ph type="title"/>
          </p:nvPr>
        </p:nvSpPr>
        <p:spPr>
          <a:xfrm>
            <a:off x="685800" y="76200"/>
            <a:ext cx="7772400" cy="762000"/>
          </a:xfrm>
        </p:spPr>
        <p:txBody>
          <a:bodyPr/>
          <a:lstStyle/>
          <a:p>
            <a:r>
              <a:rPr lang="en-US" altLang="en-US" sz="4000" b="1" dirty="0"/>
              <a:t>Chandra Science Highlight</a:t>
            </a:r>
          </a:p>
        </p:txBody>
      </p:sp>
      <p:pic>
        <p:nvPicPr>
          <p:cNvPr id="2052" name="Picture 4"/>
          <p:cNvPicPr>
            <a:picLocks noChangeAspect="1" noChangeArrowheads="1"/>
          </p:cNvPicPr>
          <p:nvPr/>
        </p:nvPicPr>
        <p:blipFill>
          <a:blip r:embed="rId3" cstate="print"/>
          <a:srcRect/>
          <a:stretch>
            <a:fillRect/>
          </a:stretch>
        </p:blipFill>
        <p:spPr bwMode="auto">
          <a:xfrm>
            <a:off x="609600" y="163482"/>
            <a:ext cx="990600" cy="550863"/>
          </a:xfrm>
          <a:prstGeom prst="rect">
            <a:avLst/>
          </a:prstGeom>
          <a:noFill/>
          <a:ln w="9525">
            <a:noFill/>
            <a:miter lim="800000"/>
            <a:headEnd/>
            <a:tailEnd/>
          </a:ln>
        </p:spPr>
      </p:pic>
      <p:sp>
        <p:nvSpPr>
          <p:cNvPr id="2053" name="Text Box 8"/>
          <p:cNvSpPr txBox="1">
            <a:spLocks noChangeArrowheads="1"/>
          </p:cNvSpPr>
          <p:nvPr/>
        </p:nvSpPr>
        <p:spPr bwMode="auto">
          <a:xfrm>
            <a:off x="6361671" y="6172421"/>
            <a:ext cx="2362200" cy="461665"/>
          </a:xfrm>
          <a:prstGeom prst="rect">
            <a:avLst/>
          </a:prstGeom>
          <a:noFill/>
          <a:ln w="9525">
            <a:noFill/>
            <a:miter lim="800000"/>
            <a:headEnd/>
            <a:tailEnd/>
          </a:ln>
        </p:spPr>
        <p:txBody>
          <a:bodyPr wrap="square">
            <a:spAutoFit/>
          </a:bodyPr>
          <a:lstStyle/>
          <a:p>
            <a:pPr>
              <a:spcBef>
                <a:spcPct val="50000"/>
              </a:spcBef>
            </a:pPr>
            <a:r>
              <a:rPr lang="en-US" altLang="en-US" sz="2400" b="1" dirty="0">
                <a:latin typeface="+mn-lt"/>
              </a:rPr>
              <a:t>May 2025 </a:t>
            </a:r>
          </a:p>
        </p:txBody>
      </p:sp>
      <p:sp>
        <p:nvSpPr>
          <p:cNvPr id="2060" name="Rectangle 155"/>
          <p:cNvSpPr>
            <a:spLocks noChangeArrowheads="1"/>
          </p:cNvSpPr>
          <p:nvPr/>
        </p:nvSpPr>
        <p:spPr bwMode="auto">
          <a:xfrm>
            <a:off x="5051213" y="5856684"/>
            <a:ext cx="3581400" cy="381000"/>
          </a:xfrm>
          <a:prstGeom prst="rect">
            <a:avLst/>
          </a:prstGeom>
          <a:noFill/>
          <a:ln w="9525">
            <a:noFill/>
            <a:miter lim="800000"/>
            <a:headEnd/>
            <a:tailEnd/>
          </a:ln>
        </p:spPr>
        <p:txBody>
          <a:bodyPr wrap="none" anchor="ctr"/>
          <a:lstStyle/>
          <a:p>
            <a:endParaRPr lang="en-US" dirty="0"/>
          </a:p>
        </p:txBody>
      </p:sp>
      <p:sp>
        <p:nvSpPr>
          <p:cNvPr id="4" name="TextBox 3"/>
          <p:cNvSpPr txBox="1"/>
          <p:nvPr/>
        </p:nvSpPr>
        <p:spPr>
          <a:xfrm>
            <a:off x="360682" y="6136196"/>
            <a:ext cx="4381746" cy="607654"/>
          </a:xfrm>
          <a:prstGeom prst="rect">
            <a:avLst/>
          </a:prstGeom>
          <a:noFill/>
        </p:spPr>
        <p:txBody>
          <a:bodyPr wrap="square" rtlCol="0">
            <a:spAutoFit/>
          </a:bodyPr>
          <a:lstStyle/>
          <a:p>
            <a:pPr algn="ctr"/>
            <a:r>
              <a:rPr lang="en-US" b="1">
                <a:latin typeface="Calibri" pitchFamily="34" charset="0"/>
              </a:rPr>
              <a:t>The Chandra </a:t>
            </a:r>
            <a:r>
              <a:rPr lang="en-US" b="1" dirty="0">
                <a:latin typeface="Calibri" pitchFamily="34" charset="0"/>
              </a:rPr>
              <a:t>X-ray Center is operated for NASA by the Smithsonian Astrophysical Observatory</a:t>
            </a:r>
            <a:r>
              <a:rPr lang="en-US" b="1" dirty="0"/>
              <a:t> </a:t>
            </a:r>
          </a:p>
        </p:txBody>
      </p:sp>
      <p:pic>
        <p:nvPicPr>
          <p:cNvPr id="20" name="Picture 19" descr="logos.gif"/>
          <p:cNvPicPr>
            <a:picLocks noChangeAspect="1"/>
          </p:cNvPicPr>
          <p:nvPr/>
        </p:nvPicPr>
        <p:blipFill>
          <a:blip r:embed="rId4" cstate="print"/>
          <a:stretch>
            <a:fillRect/>
          </a:stretch>
        </p:blipFill>
        <p:spPr>
          <a:xfrm>
            <a:off x="5051213" y="6174666"/>
            <a:ext cx="1273387" cy="497744"/>
          </a:xfrm>
          <a:prstGeom prst="rect">
            <a:avLst/>
          </a:prstGeom>
        </p:spPr>
      </p:pic>
      <p:sp>
        <p:nvSpPr>
          <p:cNvPr id="19" name="TextBox 18"/>
          <p:cNvSpPr txBox="1"/>
          <p:nvPr/>
        </p:nvSpPr>
        <p:spPr>
          <a:xfrm>
            <a:off x="4959461" y="1184467"/>
            <a:ext cx="3911663" cy="4862870"/>
          </a:xfrm>
          <a:prstGeom prst="rect">
            <a:avLst/>
          </a:prstGeom>
          <a:noFill/>
        </p:spPr>
        <p:txBody>
          <a:bodyPr wrap="square" rtlCol="0">
            <a:spAutoFit/>
          </a:bodyPr>
          <a:lstStyle/>
          <a:p>
            <a:pPr algn="l"/>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pPr>
            <a:r>
              <a:rPr lang="en-US" sz="1000" dirty="0">
                <a:ea typeface="MS Mincho" panose="02020609040205080304" pitchFamily="49" charset="-128"/>
                <a:cs typeface="Times New Roman" panose="02020603050405020304" pitchFamily="18" charset="0"/>
              </a:rPr>
              <a:t>Astronomers have studied ASKAP J1832, which belongs to a class of objects that vary in radio wave intensity in a regular way over tens of minutes, called “long period radio transients."</a:t>
            </a:r>
          </a:p>
          <a:p>
            <a:pPr marL="171450" indent="-171450">
              <a:buFont typeface="Arial" panose="020B0604020202020204" pitchFamily="34" charset="0"/>
              <a:buChar cha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pPr>
            <a:r>
              <a:rPr lang="en-US" sz="1000" dirty="0">
                <a:ea typeface="MS Mincho" panose="02020609040205080304" pitchFamily="49" charset="-128"/>
                <a:cs typeface="Times New Roman" panose="02020603050405020304" pitchFamily="18" charset="0"/>
              </a:rPr>
              <a:t>This source is different, however, because it was discovered to regularly change in X-ray intensity as seen by NASA’s Chandra X-ray Observatory. </a:t>
            </a:r>
          </a:p>
          <a:p>
            <a:pPr marL="171450" indent="-171450">
              <a:buFont typeface="Arial" panose="020B0604020202020204" pitchFamily="34" charset="0"/>
              <a:buChar cha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pPr>
            <a:r>
              <a:rPr lang="en-US" sz="1000" dirty="0">
                <a:ea typeface="MS Mincho" panose="02020609040205080304" pitchFamily="49" charset="-128"/>
                <a:cs typeface="Times New Roman" panose="02020603050405020304" pitchFamily="18" charset="0"/>
              </a:rPr>
              <a:t>The X-ray and radio periods are both 44 minutes, and the source significantly brightened over months long timescales in both X-rays and radio waves. This is the first time that X-rays have been detected from a long period radio transient. </a:t>
            </a:r>
          </a:p>
          <a:p>
            <a:pPr marL="171450" indent="-171450">
              <a:buFont typeface="Arial" panose="020B0604020202020204" pitchFamily="34" charset="0"/>
              <a:buChar cha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pPr>
            <a:r>
              <a:rPr lang="en-US" sz="1000" dirty="0">
                <a:ea typeface="MS Mincho" panose="02020609040205080304" pitchFamily="49" charset="-128"/>
                <a:cs typeface="Times New Roman" panose="02020603050405020304" pitchFamily="18" charset="0"/>
              </a:rPr>
              <a:t>Researchers used the data to eliminate some explanations for ASKAP J1832, but are still trying to determine it nature, including whether it is a highly magnetic neutron star or white dwarf.</a:t>
            </a:r>
          </a:p>
          <a:p>
            <a:pPr algn="just"/>
            <a:endParaRPr lang="en-US" sz="1000" b="1" dirty="0">
              <a:ea typeface="MS Mincho" panose="02020609040205080304" pitchFamily="49" charset="-128"/>
              <a:cs typeface="Times New Roman" panose="02020603050405020304" pitchFamily="18" charset="0"/>
            </a:endParaRPr>
          </a:p>
          <a:p>
            <a:pPr algn="just"/>
            <a:r>
              <a:rPr lang="en-US" sz="1000" b="1" dirty="0">
                <a:ea typeface="MS Mincho" panose="02020609040205080304" pitchFamily="49" charset="-128"/>
                <a:cs typeface="Times New Roman" panose="02020603050405020304" pitchFamily="18" charset="0"/>
              </a:rPr>
              <a:t>Distance estimate</a:t>
            </a:r>
            <a:r>
              <a:rPr lang="en-US" sz="1000" dirty="0">
                <a:ea typeface="MS Mincho" panose="02020609040205080304" pitchFamily="49" charset="-128"/>
                <a:cs typeface="Times New Roman" panose="02020603050405020304" pitchFamily="18" charset="0"/>
              </a:rPr>
              <a:t>: 15,000 light-years</a:t>
            </a:r>
          </a:p>
          <a:p>
            <a:pPr algn="just"/>
            <a:endParaRPr lang="en-US" sz="1000" b="1" dirty="0">
              <a:ea typeface="MS Mincho" panose="02020609040205080304" pitchFamily="49" charset="-128"/>
              <a:cs typeface="Times New Roman" panose="02020603050405020304" pitchFamily="18" charset="0"/>
            </a:endParaRPr>
          </a:p>
          <a:p>
            <a:r>
              <a:rPr lang="en-US" sz="1000" b="1" dirty="0">
                <a:ea typeface="MS Mincho" panose="02020609040205080304" pitchFamily="49" charset="-128"/>
                <a:cs typeface="Times New Roman" panose="02020603050405020304" pitchFamily="18" charset="0"/>
              </a:rPr>
              <a:t>Credits</a:t>
            </a:r>
            <a:r>
              <a:rPr lang="en-US" sz="1000" dirty="0">
                <a:ea typeface="MS Mincho" panose="02020609040205080304" pitchFamily="49" charset="-128"/>
                <a:cs typeface="Times New Roman" panose="02020603050405020304" pitchFamily="18" charset="0"/>
              </a:rPr>
              <a:t>: X-ray: NASA/CXC/ICRAR, Curtin Univ./Z. Wang et al.; Infrared: NASA/JPL/</a:t>
            </a:r>
            <a:r>
              <a:rPr lang="en-US" sz="1000" dirty="0" err="1">
                <a:ea typeface="MS Mincho" panose="02020609040205080304" pitchFamily="49" charset="-128"/>
                <a:cs typeface="Times New Roman" panose="02020603050405020304" pitchFamily="18" charset="0"/>
              </a:rPr>
              <a:t>CalTech</a:t>
            </a:r>
            <a:r>
              <a:rPr lang="en-US" sz="1000" dirty="0">
                <a:ea typeface="MS Mincho" panose="02020609040205080304" pitchFamily="49" charset="-128"/>
                <a:cs typeface="Times New Roman" panose="02020603050405020304" pitchFamily="18" charset="0"/>
              </a:rPr>
              <a:t>/IPAC; Radio: SARAO/MeerKAT; Image processing: NASA/CXC/SAO/N. Wolk</a:t>
            </a:r>
          </a:p>
          <a:p>
            <a:endParaRPr lang="en-US" sz="1000" b="1" dirty="0">
              <a:ea typeface="MS Mincho" panose="02020609040205080304" pitchFamily="49" charset="-128"/>
              <a:cs typeface="Times New Roman" panose="02020603050405020304" pitchFamily="18" charset="0"/>
            </a:endParaRPr>
          </a:p>
          <a:p>
            <a:r>
              <a:rPr lang="en-US" sz="1000" b="1" dirty="0">
                <a:ea typeface="MS Mincho" panose="02020609040205080304" pitchFamily="49" charset="-128"/>
                <a:cs typeface="Times New Roman" panose="02020603050405020304" pitchFamily="18" charset="0"/>
              </a:rPr>
              <a:t>Instrument</a:t>
            </a:r>
            <a:r>
              <a:rPr lang="en-US" sz="1000" dirty="0">
                <a:ea typeface="MS Mincho" panose="02020609040205080304" pitchFamily="49" charset="-128"/>
                <a:cs typeface="Times New Roman" panose="02020603050405020304" pitchFamily="18" charset="0"/>
              </a:rPr>
              <a:t>: ACIS</a:t>
            </a:r>
          </a:p>
          <a:p>
            <a:endParaRPr lang="en-US" sz="1000" dirty="0">
              <a:ea typeface="MS Mincho" panose="02020609040205080304" pitchFamily="49" charset="-128"/>
              <a:cs typeface="Times New Roman" panose="02020603050405020304" pitchFamily="18" charset="0"/>
            </a:endParaRPr>
          </a:p>
          <a:p>
            <a:r>
              <a:rPr lang="en-US" sz="1000" b="1" dirty="0">
                <a:ea typeface="MS Mincho" panose="02020609040205080304" pitchFamily="49" charset="-128"/>
                <a:cs typeface="Times New Roman" panose="02020603050405020304" pitchFamily="18" charset="0"/>
              </a:rPr>
              <a:t>Reference</a:t>
            </a:r>
            <a:r>
              <a:rPr lang="en-US" sz="1000" dirty="0">
                <a:ea typeface="MS Mincho" panose="02020609040205080304" pitchFamily="49" charset="-128"/>
                <a:cs typeface="Times New Roman" panose="02020603050405020304" pitchFamily="18" charset="0"/>
              </a:rPr>
              <a:t>: Wang Z. et al., 2025, Nature; </a:t>
            </a:r>
            <a:r>
              <a:rPr lang="en-US" sz="1000" dirty="0">
                <a:ea typeface="MS Mincho" panose="02020609040205080304" pitchFamily="49" charset="-128"/>
                <a:cs typeface="Times New Roman" panose="02020603050405020304" pitchFamily="18" charset="0"/>
                <a:hlinkClick r:id="rId5"/>
              </a:rPr>
              <a:t>arXiv.244.16606</a:t>
            </a:r>
            <a:endParaRPr lang="en-US" sz="1000" dirty="0">
              <a:ea typeface="MS Mincho" panose="02020609040205080304" pitchFamily="49" charset="-128"/>
              <a:cs typeface="Times New Roman" panose="02020603050405020304" pitchFamily="18" charset="0"/>
            </a:endParaRPr>
          </a:p>
          <a:p>
            <a:endParaRPr lang="en-US" sz="1000" dirty="0"/>
          </a:p>
          <a:p>
            <a:r>
              <a:rPr lang="en-US" sz="1000" b="1" dirty="0"/>
              <a:t>More information</a:t>
            </a:r>
            <a:r>
              <a:rPr lang="en-US" sz="1000" dirty="0"/>
              <a:t>: The detailed caption and other graphics materials are here:</a:t>
            </a:r>
          </a:p>
          <a:p>
            <a:r>
              <a:rPr lang="en-US" sz="1000" dirty="0">
                <a:hlinkClick r:id="rId6"/>
              </a:rPr>
              <a:t>https://chandra.harvard.edu/photo/2025/lprt/</a:t>
            </a:r>
            <a:r>
              <a:rPr lang="en-US" sz="1000" dirty="0"/>
              <a:t> </a:t>
            </a:r>
          </a:p>
        </p:txBody>
      </p:sp>
      <p:sp>
        <p:nvSpPr>
          <p:cNvPr id="2065" name="TextBox 19"/>
          <p:cNvSpPr txBox="1">
            <a:spLocks noChangeArrowheads="1"/>
          </p:cNvSpPr>
          <p:nvPr/>
        </p:nvSpPr>
        <p:spPr bwMode="auto">
          <a:xfrm>
            <a:off x="444479" y="4753133"/>
            <a:ext cx="4470377" cy="1273371"/>
          </a:xfrm>
          <a:prstGeom prst="rect">
            <a:avLst/>
          </a:prstGeom>
          <a:noFill/>
          <a:ln w="9525">
            <a:noFill/>
            <a:miter lim="800000"/>
            <a:headEnd/>
            <a:tailEnd/>
          </a:ln>
        </p:spPr>
        <p:txBody>
          <a:bodyPr wrap="square" bIns="0">
            <a:spAutoFit/>
          </a:bodyPr>
          <a:lstStyle/>
          <a:p>
            <a:pPr>
              <a:spcBef>
                <a:spcPts val="900"/>
              </a:spcBef>
              <a:spcAft>
                <a:spcPts val="900"/>
              </a:spcAft>
            </a:pPr>
            <a:r>
              <a:rPr lang="en-US" sz="1000" i="1" dirty="0">
                <a:ea typeface="MS Mincho" panose="02020609040205080304" pitchFamily="49" charset="-128"/>
                <a:cs typeface="Times New Roman" panose="02020603050405020304" pitchFamily="18" charset="0"/>
              </a:rPr>
              <a:t>In this composite image, X-rays from Chandra (blue) have been combined with infrared data from NASA’s Spitzer Space Telescope (cyan, light blue, teal and orange), and radio data from LOFAR (red). The long period radio transient ASKAP J1832 is circled. This radio and X-ray source appears to lie within a supernova remnant, the remains of an exploded star, identified by the large, curved region of radio emission in the lower right quadrant of the image. However, the research team determined that the proximity is probably a coincidence and the two are not associated with each other.</a:t>
            </a:r>
          </a:p>
        </p:txBody>
      </p:sp>
      <p:pic>
        <p:nvPicPr>
          <p:cNvPr id="5" name="Picture 4">
            <a:extLst>
              <a:ext uri="{FF2B5EF4-FFF2-40B4-BE49-F238E27FC236}">
                <a16:creationId xmlns:a16="http://schemas.microsoft.com/office/drawing/2014/main" id="{05F0F119-14AC-D4F1-57BB-7EDDCCEEC2F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749" y="1266693"/>
            <a:ext cx="3605040" cy="346595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18743</TotalTime>
  <Words>379</Words>
  <Application>Microsoft Macintosh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MS Mincho</vt:lpstr>
      <vt:lpstr>Arial</vt:lpstr>
      <vt:lpstr>Calibri</vt:lpstr>
      <vt:lpstr>Cambria</vt:lpstr>
      <vt:lpstr>Times New Roman</vt:lpstr>
      <vt:lpstr>Office Theme</vt:lpstr>
      <vt:lpstr>Chandra Science Highlight</vt:lpstr>
    </vt:vector>
  </TitlesOfParts>
  <Company>smithsonian astrophysical obs</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Chandra Science Highlights</dc:title>
  <dc:creator>psullivan</dc:creator>
  <cp:lastModifiedBy>Microsoft Office User</cp:lastModifiedBy>
  <cp:revision>844</cp:revision>
  <cp:lastPrinted>2022-11-09T14:42:17Z</cp:lastPrinted>
  <dcterms:created xsi:type="dcterms:W3CDTF">2000-04-21T21:07:13Z</dcterms:created>
  <dcterms:modified xsi:type="dcterms:W3CDTF">2025-06-13T15:58:15Z</dcterms:modified>
</cp:coreProperties>
</file>