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p:sldMasterIdLst>
    <p:sldMasterId id="2147483660" r:id="rId1"/>
  </p:sldMasterIdLst>
  <p:notesMasterIdLst>
    <p:notesMasterId r:id="rId3"/>
  </p:notesMasterIdLst>
  <p:sldIdLst>
    <p:sldId id="256" r:id="rId2"/>
  </p:sldIdLst>
  <p:sldSz cx="9144000" cy="6858000" type="screen4x3"/>
  <p:notesSz cx="7010400" cy="9296400"/>
  <p:defaultTextStyle>
    <a:defPPr>
      <a:defRPr lang="en-US"/>
    </a:defPPr>
    <a:lvl1pPr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5pPr>
    <a:lvl6pPr marL="2286000" algn="l" defTabSz="914400" rtl="0" eaLnBrk="1" latinLnBrk="0" hangingPunct="1">
      <a:defRPr sz="1600" kern="1200">
        <a:solidFill>
          <a:schemeClr val="tx1"/>
        </a:solidFill>
        <a:latin typeface="Times New Roman" panose="02020603050405020304" pitchFamily="18" charset="0"/>
        <a:ea typeface="+mn-ea"/>
        <a:cs typeface="+mn-cs"/>
      </a:defRPr>
    </a:lvl6pPr>
    <a:lvl7pPr marL="2743200" algn="l" defTabSz="914400" rtl="0" eaLnBrk="1" latinLnBrk="0" hangingPunct="1">
      <a:defRPr sz="1600" kern="1200">
        <a:solidFill>
          <a:schemeClr val="tx1"/>
        </a:solidFill>
        <a:latin typeface="Times New Roman" panose="02020603050405020304" pitchFamily="18" charset="0"/>
        <a:ea typeface="+mn-ea"/>
        <a:cs typeface="+mn-cs"/>
      </a:defRPr>
    </a:lvl7pPr>
    <a:lvl8pPr marL="3200400" algn="l" defTabSz="914400" rtl="0" eaLnBrk="1" latinLnBrk="0" hangingPunct="1">
      <a:defRPr sz="1600" kern="1200">
        <a:solidFill>
          <a:schemeClr val="tx1"/>
        </a:solidFill>
        <a:latin typeface="Times New Roman" panose="02020603050405020304" pitchFamily="18" charset="0"/>
        <a:ea typeface="+mn-ea"/>
        <a:cs typeface="+mn-cs"/>
      </a:defRPr>
    </a:lvl8pPr>
    <a:lvl9pPr marL="3657600" algn="l" defTabSz="914400" rtl="0" eaLnBrk="1" latinLnBrk="0" hangingPunct="1">
      <a:defRPr sz="16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08" autoAdjust="0"/>
    <p:restoredTop sz="94578" autoAdjust="0"/>
  </p:normalViewPr>
  <p:slideViewPr>
    <p:cSldViewPr snapToGrid="0" snapToObjects="1">
      <p:cViewPr varScale="1">
        <p:scale>
          <a:sx n="89" d="100"/>
          <a:sy n="89" d="100"/>
        </p:scale>
        <p:origin x="1848"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8CE091-4654-BB4C-BC21-FB3CB4D7FB7C}"/>
              </a:ext>
            </a:extLst>
          </p:cNvPr>
          <p:cNvSpPr>
            <a:spLocks noGrp="1"/>
          </p:cNvSpPr>
          <p:nvPr>
            <p:ph type="hdr" sz="quarter"/>
          </p:nvPr>
        </p:nvSpPr>
        <p:spPr>
          <a:xfrm>
            <a:off x="0" y="0"/>
            <a:ext cx="3036888" cy="463550"/>
          </a:xfrm>
          <a:prstGeom prst="rect">
            <a:avLst/>
          </a:prstGeom>
        </p:spPr>
        <p:txBody>
          <a:bodyPr vert="horz" lIns="92226" tIns="46113" rIns="92226" bIns="46113" rtlCol="0"/>
          <a:lstStyle>
            <a:lvl1pPr algn="l">
              <a:defRPr sz="1200" dirty="0"/>
            </a:lvl1pPr>
          </a:lstStyle>
          <a:p>
            <a:pPr>
              <a:defRPr/>
            </a:pPr>
            <a:endParaRPr lang="en-US"/>
          </a:p>
        </p:txBody>
      </p:sp>
      <p:sp>
        <p:nvSpPr>
          <p:cNvPr id="3" name="Date Placeholder 2">
            <a:extLst>
              <a:ext uri="{FF2B5EF4-FFF2-40B4-BE49-F238E27FC236}">
                <a16:creationId xmlns:a16="http://schemas.microsoft.com/office/drawing/2014/main" id="{AAF3AE1B-3DC1-CB4E-A22E-710E9471CA5B}"/>
              </a:ext>
            </a:extLst>
          </p:cNvPr>
          <p:cNvSpPr>
            <a:spLocks noGrp="1"/>
          </p:cNvSpPr>
          <p:nvPr>
            <p:ph type="dt" idx="1"/>
          </p:nvPr>
        </p:nvSpPr>
        <p:spPr>
          <a:xfrm>
            <a:off x="3971925" y="0"/>
            <a:ext cx="3036888" cy="463550"/>
          </a:xfrm>
          <a:prstGeom prst="rect">
            <a:avLst/>
          </a:prstGeom>
        </p:spPr>
        <p:txBody>
          <a:bodyPr vert="horz" lIns="92226" tIns="46113" rIns="92226" bIns="46113" rtlCol="0"/>
          <a:lstStyle>
            <a:lvl1pPr algn="r">
              <a:defRPr sz="1200" smtClean="0"/>
            </a:lvl1pPr>
          </a:lstStyle>
          <a:p>
            <a:pPr>
              <a:defRPr/>
            </a:pPr>
            <a:fld id="{D74C37A9-2BFB-8D4C-A004-0CD6324BE89A}" type="datetimeFigureOut">
              <a:rPr lang="en-US"/>
              <a:pPr>
                <a:defRPr/>
              </a:pPr>
              <a:t>1/15/26</a:t>
            </a:fld>
            <a:endParaRPr lang="en-US" dirty="0"/>
          </a:p>
        </p:txBody>
      </p:sp>
      <p:sp>
        <p:nvSpPr>
          <p:cNvPr id="4" name="Slide Image Placeholder 3">
            <a:extLst>
              <a:ext uri="{FF2B5EF4-FFF2-40B4-BE49-F238E27FC236}">
                <a16:creationId xmlns:a16="http://schemas.microsoft.com/office/drawing/2014/main" id="{746B4C6C-BF5E-F24C-AFB7-166A3FDC43FA}"/>
              </a:ext>
            </a:extLst>
          </p:cNvPr>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226" tIns="46113" rIns="92226" bIns="46113" rtlCol="0" anchor="ctr"/>
          <a:lstStyle/>
          <a:p>
            <a:pPr lvl="0"/>
            <a:endParaRPr lang="en-US" noProof="0" dirty="0"/>
          </a:p>
        </p:txBody>
      </p:sp>
      <p:sp>
        <p:nvSpPr>
          <p:cNvPr id="5" name="Notes Placeholder 4">
            <a:extLst>
              <a:ext uri="{FF2B5EF4-FFF2-40B4-BE49-F238E27FC236}">
                <a16:creationId xmlns:a16="http://schemas.microsoft.com/office/drawing/2014/main" id="{51D930C2-A2B1-4D49-BD51-742C31362617}"/>
              </a:ext>
            </a:extLst>
          </p:cNvPr>
          <p:cNvSpPr>
            <a:spLocks noGrp="1"/>
          </p:cNvSpPr>
          <p:nvPr>
            <p:ph type="body" sz="quarter" idx="3"/>
          </p:nvPr>
        </p:nvSpPr>
        <p:spPr>
          <a:xfrm>
            <a:off x="701675" y="4416425"/>
            <a:ext cx="5607050" cy="4181475"/>
          </a:xfrm>
          <a:prstGeom prst="rect">
            <a:avLst/>
          </a:prstGeom>
        </p:spPr>
        <p:txBody>
          <a:bodyPr vert="horz" lIns="92226" tIns="46113" rIns="92226" bIns="46113"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A151A0D-ECDC-F646-8798-6D81EF294FE4}"/>
              </a:ext>
            </a:extLst>
          </p:cNvPr>
          <p:cNvSpPr>
            <a:spLocks noGrp="1"/>
          </p:cNvSpPr>
          <p:nvPr>
            <p:ph type="ftr" sz="quarter" idx="4"/>
          </p:nvPr>
        </p:nvSpPr>
        <p:spPr>
          <a:xfrm>
            <a:off x="0" y="8831263"/>
            <a:ext cx="3036888" cy="463550"/>
          </a:xfrm>
          <a:prstGeom prst="rect">
            <a:avLst/>
          </a:prstGeom>
        </p:spPr>
        <p:txBody>
          <a:bodyPr vert="horz" lIns="92226" tIns="46113" rIns="92226" bIns="46113" rtlCol="0" anchor="b"/>
          <a:lstStyle>
            <a:lvl1pPr algn="l">
              <a:defRPr sz="1200" dirty="0"/>
            </a:lvl1pPr>
          </a:lstStyle>
          <a:p>
            <a:pPr>
              <a:defRPr/>
            </a:pPr>
            <a:endParaRPr lang="en-US"/>
          </a:p>
        </p:txBody>
      </p:sp>
      <p:sp>
        <p:nvSpPr>
          <p:cNvPr id="7" name="Slide Number Placeholder 6">
            <a:extLst>
              <a:ext uri="{FF2B5EF4-FFF2-40B4-BE49-F238E27FC236}">
                <a16:creationId xmlns:a16="http://schemas.microsoft.com/office/drawing/2014/main" id="{5EC49DBE-BC05-804C-891E-37ED2FA2AF3E}"/>
              </a:ext>
            </a:extLst>
          </p:cNvPr>
          <p:cNvSpPr>
            <a:spLocks noGrp="1"/>
          </p:cNvSpPr>
          <p:nvPr>
            <p:ph type="sldNum" sz="quarter" idx="5"/>
          </p:nvPr>
        </p:nvSpPr>
        <p:spPr>
          <a:xfrm>
            <a:off x="3971925" y="8831263"/>
            <a:ext cx="3036888" cy="463550"/>
          </a:xfrm>
          <a:prstGeom prst="rect">
            <a:avLst/>
          </a:prstGeom>
        </p:spPr>
        <p:txBody>
          <a:bodyPr vert="horz" lIns="92226" tIns="46113" rIns="92226" bIns="46113" rtlCol="0" anchor="b"/>
          <a:lstStyle>
            <a:lvl1pPr algn="r">
              <a:defRPr sz="1200" smtClean="0"/>
            </a:lvl1pPr>
          </a:lstStyle>
          <a:p>
            <a:pPr>
              <a:defRPr/>
            </a:pPr>
            <a:fld id="{92DE1E5A-62E8-484C-AA6F-F4369CB88A65}"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Slide Image Placeholder 1">
            <a:extLst>
              <a:ext uri="{FF2B5EF4-FFF2-40B4-BE49-F238E27FC236}">
                <a16:creationId xmlns:a16="http://schemas.microsoft.com/office/drawing/2014/main" id="{A8AFE4C5-7710-A243-8838-2A484D3DB94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8" name="Notes Placeholder 2">
            <a:extLst>
              <a:ext uri="{FF2B5EF4-FFF2-40B4-BE49-F238E27FC236}">
                <a16:creationId xmlns:a16="http://schemas.microsoft.com/office/drawing/2014/main" id="{55A71DA6-4C97-A14E-8570-300A074E0CD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099" name="Slide Number Placeholder 3">
            <a:extLst>
              <a:ext uri="{FF2B5EF4-FFF2-40B4-BE49-F238E27FC236}">
                <a16:creationId xmlns:a16="http://schemas.microsoft.com/office/drawing/2014/main" id="{4893254C-46CF-D546-BA49-4A58B23705D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fld id="{402C7EA8-4DD5-C04F-B6F2-2792A2F5F2E4}" type="slidenum">
              <a:rPr lang="en-US" altLang="en-US" sz="1200"/>
              <a:pPr/>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4EB78069-6586-2544-B860-94F405A6A0CD}"/>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36CE1C69-A5ED-904F-AA1F-A72E18D24D0B}"/>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76CE5305-359E-4B42-B0CD-23E74BE4B3A9}"/>
              </a:ext>
            </a:extLst>
          </p:cNvPr>
          <p:cNvSpPr>
            <a:spLocks noGrp="1"/>
          </p:cNvSpPr>
          <p:nvPr>
            <p:ph type="sldNum" sz="quarter" idx="12"/>
          </p:nvPr>
        </p:nvSpPr>
        <p:spPr/>
        <p:txBody>
          <a:bodyPr/>
          <a:lstStyle>
            <a:lvl1pPr>
              <a:defRPr/>
            </a:lvl1pPr>
          </a:lstStyle>
          <a:p>
            <a:pPr>
              <a:defRPr/>
            </a:pPr>
            <a:fld id="{0CE1A301-9AA8-B94D-B40B-948EA7F56AAB}" type="slidenum">
              <a:rPr lang="en-US" altLang="en-US"/>
              <a:pPr>
                <a:defRPr/>
              </a:pPr>
              <a:t>‹#›</a:t>
            </a:fld>
            <a:endParaRPr lang="en-US" altLang="en-US" dirty="0"/>
          </a:p>
        </p:txBody>
      </p:sp>
    </p:spTree>
    <p:extLst>
      <p:ext uri="{BB962C8B-B14F-4D97-AF65-F5344CB8AC3E}">
        <p14:creationId xmlns:p14="http://schemas.microsoft.com/office/powerpoint/2010/main" val="2756457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F74554-B0E6-0947-A392-78DC53C4C307}"/>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AC4F8551-05C0-B240-B1CB-23A5BB376C24}"/>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5E485479-9F5B-7D45-B5A7-BC3DA2DEFE72}"/>
              </a:ext>
            </a:extLst>
          </p:cNvPr>
          <p:cNvSpPr>
            <a:spLocks noGrp="1"/>
          </p:cNvSpPr>
          <p:nvPr>
            <p:ph type="sldNum" sz="quarter" idx="12"/>
          </p:nvPr>
        </p:nvSpPr>
        <p:spPr/>
        <p:txBody>
          <a:bodyPr/>
          <a:lstStyle>
            <a:lvl1pPr>
              <a:defRPr/>
            </a:lvl1pPr>
          </a:lstStyle>
          <a:p>
            <a:pPr>
              <a:defRPr/>
            </a:pPr>
            <a:fld id="{0520FC5A-2D3B-4A45-B7FA-36B03800A7A9}" type="slidenum">
              <a:rPr lang="en-US" altLang="en-US"/>
              <a:pPr>
                <a:defRPr/>
              </a:pPr>
              <a:t>‹#›</a:t>
            </a:fld>
            <a:endParaRPr lang="en-US" altLang="en-US" dirty="0"/>
          </a:p>
        </p:txBody>
      </p:sp>
    </p:spTree>
    <p:extLst>
      <p:ext uri="{BB962C8B-B14F-4D97-AF65-F5344CB8AC3E}">
        <p14:creationId xmlns:p14="http://schemas.microsoft.com/office/powerpoint/2010/main" val="3519934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305836-E441-3346-9963-A6E9F0791E54}"/>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70022A2-D17D-DF41-AD5C-29DAC68BAF8D}"/>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C63FD726-0284-AB4A-AB50-49D0A4F2A3F9}"/>
              </a:ext>
            </a:extLst>
          </p:cNvPr>
          <p:cNvSpPr>
            <a:spLocks noGrp="1"/>
          </p:cNvSpPr>
          <p:nvPr>
            <p:ph type="sldNum" sz="quarter" idx="12"/>
          </p:nvPr>
        </p:nvSpPr>
        <p:spPr/>
        <p:txBody>
          <a:bodyPr/>
          <a:lstStyle>
            <a:lvl1pPr>
              <a:defRPr/>
            </a:lvl1pPr>
          </a:lstStyle>
          <a:p>
            <a:pPr>
              <a:defRPr/>
            </a:pPr>
            <a:fld id="{BF1FF54A-CA6D-604A-90A4-11FC46E2BA76}" type="slidenum">
              <a:rPr lang="en-US" altLang="en-US"/>
              <a:pPr>
                <a:defRPr/>
              </a:pPr>
              <a:t>‹#›</a:t>
            </a:fld>
            <a:endParaRPr lang="en-US" altLang="en-US" dirty="0"/>
          </a:p>
        </p:txBody>
      </p:sp>
    </p:spTree>
    <p:extLst>
      <p:ext uri="{BB962C8B-B14F-4D97-AF65-F5344CB8AC3E}">
        <p14:creationId xmlns:p14="http://schemas.microsoft.com/office/powerpoint/2010/main" val="2806768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E2DE70-3D1C-644E-9425-ED9E3F8D142C}"/>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6F7A3205-D9E7-424F-8FAA-B2E8F45ABEA8}"/>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A9BBB6C5-8296-1F4A-B831-D37745139650}"/>
              </a:ext>
            </a:extLst>
          </p:cNvPr>
          <p:cNvSpPr>
            <a:spLocks noGrp="1"/>
          </p:cNvSpPr>
          <p:nvPr>
            <p:ph type="sldNum" sz="quarter" idx="12"/>
          </p:nvPr>
        </p:nvSpPr>
        <p:spPr/>
        <p:txBody>
          <a:bodyPr/>
          <a:lstStyle>
            <a:lvl1pPr>
              <a:defRPr/>
            </a:lvl1pPr>
          </a:lstStyle>
          <a:p>
            <a:pPr>
              <a:defRPr/>
            </a:pPr>
            <a:fld id="{56B19E80-03F7-2947-B274-58A773F0A525}" type="slidenum">
              <a:rPr lang="en-US" altLang="en-US"/>
              <a:pPr>
                <a:defRPr/>
              </a:pPr>
              <a:t>‹#›</a:t>
            </a:fld>
            <a:endParaRPr lang="en-US" altLang="en-US" dirty="0"/>
          </a:p>
        </p:txBody>
      </p:sp>
    </p:spTree>
    <p:extLst>
      <p:ext uri="{BB962C8B-B14F-4D97-AF65-F5344CB8AC3E}">
        <p14:creationId xmlns:p14="http://schemas.microsoft.com/office/powerpoint/2010/main" val="1323711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4A6A77-A80F-8C49-80FE-D1C4D6490DB4}"/>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1A309539-73CB-EE42-AA09-17D2073F70A9}"/>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9B369483-EABE-9049-99BB-A2214B225A4E}"/>
              </a:ext>
            </a:extLst>
          </p:cNvPr>
          <p:cNvSpPr>
            <a:spLocks noGrp="1"/>
          </p:cNvSpPr>
          <p:nvPr>
            <p:ph type="sldNum" sz="quarter" idx="12"/>
          </p:nvPr>
        </p:nvSpPr>
        <p:spPr/>
        <p:txBody>
          <a:bodyPr/>
          <a:lstStyle>
            <a:lvl1pPr>
              <a:defRPr/>
            </a:lvl1pPr>
          </a:lstStyle>
          <a:p>
            <a:pPr>
              <a:defRPr/>
            </a:pPr>
            <a:fld id="{DFEE34FE-5DE3-5F47-80CB-9F84F1B2FB71}" type="slidenum">
              <a:rPr lang="en-US" altLang="en-US"/>
              <a:pPr>
                <a:defRPr/>
              </a:pPr>
              <a:t>‹#›</a:t>
            </a:fld>
            <a:endParaRPr lang="en-US" altLang="en-US" dirty="0"/>
          </a:p>
        </p:txBody>
      </p:sp>
    </p:spTree>
    <p:extLst>
      <p:ext uri="{BB962C8B-B14F-4D97-AF65-F5344CB8AC3E}">
        <p14:creationId xmlns:p14="http://schemas.microsoft.com/office/powerpoint/2010/main" val="2132888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74C01868-972D-954A-AFB0-0C6315A8333F}"/>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17C54A50-7A3B-9C4D-88D9-8BF484979C37}"/>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D9A6B1AE-E70C-DC43-9A41-E669AF808F06}"/>
              </a:ext>
            </a:extLst>
          </p:cNvPr>
          <p:cNvSpPr>
            <a:spLocks noGrp="1"/>
          </p:cNvSpPr>
          <p:nvPr>
            <p:ph type="sldNum" sz="quarter" idx="12"/>
          </p:nvPr>
        </p:nvSpPr>
        <p:spPr/>
        <p:txBody>
          <a:bodyPr/>
          <a:lstStyle>
            <a:lvl1pPr>
              <a:defRPr/>
            </a:lvl1pPr>
          </a:lstStyle>
          <a:p>
            <a:pPr>
              <a:defRPr/>
            </a:pPr>
            <a:fld id="{33DD3B1C-1D35-2541-B48D-C46B80F8B873}" type="slidenum">
              <a:rPr lang="en-US" altLang="en-US"/>
              <a:pPr>
                <a:defRPr/>
              </a:pPr>
              <a:t>‹#›</a:t>
            </a:fld>
            <a:endParaRPr lang="en-US" altLang="en-US" dirty="0"/>
          </a:p>
        </p:txBody>
      </p:sp>
    </p:spTree>
    <p:extLst>
      <p:ext uri="{BB962C8B-B14F-4D97-AF65-F5344CB8AC3E}">
        <p14:creationId xmlns:p14="http://schemas.microsoft.com/office/powerpoint/2010/main" val="136981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2F344C82-3334-0A4A-8F87-3FFBB5055F42}"/>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2A97222D-B44C-8146-9BC0-D54F13A5D099}"/>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79EE7AE7-D110-8E45-9B2A-D020B9FB541A}"/>
              </a:ext>
            </a:extLst>
          </p:cNvPr>
          <p:cNvSpPr>
            <a:spLocks noGrp="1"/>
          </p:cNvSpPr>
          <p:nvPr>
            <p:ph type="sldNum" sz="quarter" idx="12"/>
          </p:nvPr>
        </p:nvSpPr>
        <p:spPr/>
        <p:txBody>
          <a:bodyPr/>
          <a:lstStyle>
            <a:lvl1pPr>
              <a:defRPr/>
            </a:lvl1pPr>
          </a:lstStyle>
          <a:p>
            <a:pPr>
              <a:defRPr/>
            </a:pPr>
            <a:fld id="{E8D35C9F-B0E7-944A-A95F-F13F0CC5E20F}" type="slidenum">
              <a:rPr lang="en-US" altLang="en-US"/>
              <a:pPr>
                <a:defRPr/>
              </a:pPr>
              <a:t>‹#›</a:t>
            </a:fld>
            <a:endParaRPr lang="en-US" altLang="en-US" dirty="0"/>
          </a:p>
        </p:txBody>
      </p:sp>
    </p:spTree>
    <p:extLst>
      <p:ext uri="{BB962C8B-B14F-4D97-AF65-F5344CB8AC3E}">
        <p14:creationId xmlns:p14="http://schemas.microsoft.com/office/powerpoint/2010/main" val="3360939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848D9A57-4839-AC4F-A11B-4E0CCF0D25B7}"/>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649B5DEB-3BC3-CE4F-987D-68E7FF8AAE04}"/>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730ED93B-140F-3241-8DEB-395D7EFD2E75}"/>
              </a:ext>
            </a:extLst>
          </p:cNvPr>
          <p:cNvSpPr>
            <a:spLocks noGrp="1"/>
          </p:cNvSpPr>
          <p:nvPr>
            <p:ph type="sldNum" sz="quarter" idx="12"/>
          </p:nvPr>
        </p:nvSpPr>
        <p:spPr/>
        <p:txBody>
          <a:bodyPr/>
          <a:lstStyle>
            <a:lvl1pPr>
              <a:defRPr/>
            </a:lvl1pPr>
          </a:lstStyle>
          <a:p>
            <a:pPr>
              <a:defRPr/>
            </a:pPr>
            <a:fld id="{5F90504E-3685-BF4F-958E-E2D0852B398D}" type="slidenum">
              <a:rPr lang="en-US" altLang="en-US"/>
              <a:pPr>
                <a:defRPr/>
              </a:pPr>
              <a:t>‹#›</a:t>
            </a:fld>
            <a:endParaRPr lang="en-US" altLang="en-US" dirty="0"/>
          </a:p>
        </p:txBody>
      </p:sp>
    </p:spTree>
    <p:extLst>
      <p:ext uri="{BB962C8B-B14F-4D97-AF65-F5344CB8AC3E}">
        <p14:creationId xmlns:p14="http://schemas.microsoft.com/office/powerpoint/2010/main" val="2643709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A2C317C-4862-F146-8CBB-95D393C7ED0E}"/>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F74F3E12-08B6-5D40-8C39-0C2E60A9DC66}"/>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DECD2EE7-BA0A-4A47-87DE-ED817BDBE46A}"/>
              </a:ext>
            </a:extLst>
          </p:cNvPr>
          <p:cNvSpPr>
            <a:spLocks noGrp="1"/>
          </p:cNvSpPr>
          <p:nvPr>
            <p:ph type="sldNum" sz="quarter" idx="12"/>
          </p:nvPr>
        </p:nvSpPr>
        <p:spPr/>
        <p:txBody>
          <a:bodyPr/>
          <a:lstStyle>
            <a:lvl1pPr>
              <a:defRPr/>
            </a:lvl1pPr>
          </a:lstStyle>
          <a:p>
            <a:pPr>
              <a:defRPr/>
            </a:pPr>
            <a:fld id="{3AE0D000-3B6F-B245-8FFE-6235F23BF425}" type="slidenum">
              <a:rPr lang="en-US" altLang="en-US"/>
              <a:pPr>
                <a:defRPr/>
              </a:pPr>
              <a:t>‹#›</a:t>
            </a:fld>
            <a:endParaRPr lang="en-US" altLang="en-US" dirty="0"/>
          </a:p>
        </p:txBody>
      </p:sp>
    </p:spTree>
    <p:extLst>
      <p:ext uri="{BB962C8B-B14F-4D97-AF65-F5344CB8AC3E}">
        <p14:creationId xmlns:p14="http://schemas.microsoft.com/office/powerpoint/2010/main" val="247095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21DCEE7-42AA-1C43-A8D4-40AA768E8274}"/>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B746FB50-F5F3-074C-A401-B9D6F68A8126}"/>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F7C0E824-51E1-084A-92A5-CA09F077C3D3}"/>
              </a:ext>
            </a:extLst>
          </p:cNvPr>
          <p:cNvSpPr>
            <a:spLocks noGrp="1"/>
          </p:cNvSpPr>
          <p:nvPr>
            <p:ph type="sldNum" sz="quarter" idx="12"/>
          </p:nvPr>
        </p:nvSpPr>
        <p:spPr/>
        <p:txBody>
          <a:bodyPr/>
          <a:lstStyle>
            <a:lvl1pPr>
              <a:defRPr/>
            </a:lvl1pPr>
          </a:lstStyle>
          <a:p>
            <a:pPr>
              <a:defRPr/>
            </a:pPr>
            <a:fld id="{FF982BAD-BA91-E54E-A5B4-1F0E7EA442D3}" type="slidenum">
              <a:rPr lang="en-US" altLang="en-US"/>
              <a:pPr>
                <a:defRPr/>
              </a:pPr>
              <a:t>‹#›</a:t>
            </a:fld>
            <a:endParaRPr lang="en-US" altLang="en-US" dirty="0"/>
          </a:p>
        </p:txBody>
      </p:sp>
    </p:spTree>
    <p:extLst>
      <p:ext uri="{BB962C8B-B14F-4D97-AF65-F5344CB8AC3E}">
        <p14:creationId xmlns:p14="http://schemas.microsoft.com/office/powerpoint/2010/main" val="455560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03E16E6-49FC-D149-8DF2-26BF9735C180}"/>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EBA24E40-0AE3-C348-9BD2-FEB8D4CDFD63}"/>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E31F9CFC-8A8C-B643-BEC5-FDEDEC484DC8}"/>
              </a:ext>
            </a:extLst>
          </p:cNvPr>
          <p:cNvSpPr>
            <a:spLocks noGrp="1"/>
          </p:cNvSpPr>
          <p:nvPr>
            <p:ph type="sldNum" sz="quarter" idx="12"/>
          </p:nvPr>
        </p:nvSpPr>
        <p:spPr/>
        <p:txBody>
          <a:bodyPr/>
          <a:lstStyle>
            <a:lvl1pPr>
              <a:defRPr/>
            </a:lvl1pPr>
          </a:lstStyle>
          <a:p>
            <a:pPr>
              <a:defRPr/>
            </a:pPr>
            <a:fld id="{35CAE977-186F-4341-BE3F-419445C38667}" type="slidenum">
              <a:rPr lang="en-US" altLang="en-US"/>
              <a:pPr>
                <a:defRPr/>
              </a:pPr>
              <a:t>‹#›</a:t>
            </a:fld>
            <a:endParaRPr lang="en-US" altLang="en-US" dirty="0"/>
          </a:p>
        </p:txBody>
      </p:sp>
    </p:spTree>
    <p:extLst>
      <p:ext uri="{BB962C8B-B14F-4D97-AF65-F5344CB8AC3E}">
        <p14:creationId xmlns:p14="http://schemas.microsoft.com/office/powerpoint/2010/main" val="758687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CB624DD2-7AEC-EC49-8B8E-571D2114E40A}"/>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08A04ADC-5BB6-8749-BFB2-46BA399DAB4D}"/>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381C34C-1AE5-EE4C-8E3B-06AAD5C4FB2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dirty="0">
                <a:solidFill>
                  <a:schemeClr val="tx1">
                    <a:tint val="75000"/>
                  </a:schemeClr>
                </a:solidFill>
              </a:defRPr>
            </a:lvl1pPr>
          </a:lstStyle>
          <a:p>
            <a:pPr>
              <a:defRPr/>
            </a:pPr>
            <a:endParaRPr lang="en-US" altLang="en-US"/>
          </a:p>
        </p:txBody>
      </p:sp>
      <p:sp>
        <p:nvSpPr>
          <p:cNvPr id="5" name="Footer Placeholder 4">
            <a:extLst>
              <a:ext uri="{FF2B5EF4-FFF2-40B4-BE49-F238E27FC236}">
                <a16:creationId xmlns:a16="http://schemas.microsoft.com/office/drawing/2014/main" id="{F4C47FD6-D396-1F42-9640-856A06D1A3D1}"/>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dirty="0">
                <a:solidFill>
                  <a:schemeClr val="tx1">
                    <a:tint val="7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7CB35E30-B130-3D44-BE0A-E5B00F7BC287}"/>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E8CE877D-0DAF-FF43-AFE8-540BBC2C1924}"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chandra.si.edu/photo/2025/red6/" TargetMode="External"/><Relationship Id="rId5" Type="http://schemas.openxmlformats.org/officeDocument/2006/relationships/hyperlink" Target="https://iopscience.iop.org/article/10.3847/2041-8213/aded0a" TargetMode="Externa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65">
            <a:extLst>
              <a:ext uri="{FF2B5EF4-FFF2-40B4-BE49-F238E27FC236}">
                <a16:creationId xmlns:a16="http://schemas.microsoft.com/office/drawing/2014/main" id="{F10A53EB-E1E2-7944-8755-C292A57BB779}"/>
              </a:ext>
            </a:extLst>
          </p:cNvPr>
          <p:cNvSpPr txBox="1">
            <a:spLocks noChangeArrowheads="1"/>
          </p:cNvSpPr>
          <p:nvPr/>
        </p:nvSpPr>
        <p:spPr bwMode="auto">
          <a:xfrm>
            <a:off x="620713" y="784225"/>
            <a:ext cx="80121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lgn="ctr"/>
            <a:r>
              <a:rPr lang="en-US" altLang="en-US" sz="1800" b="1">
                <a:latin typeface="Cambria" panose="02040503050406030204" pitchFamily="18" charset="0"/>
                <a:ea typeface="MS Mincho" panose="02020609040205080304" pitchFamily="49" charset="-128"/>
                <a:cs typeface="Times New Roman" panose="02020603050405020304" pitchFamily="18" charset="0"/>
              </a:rPr>
              <a:t>NASA's Chandra Finds Black Hole With Tremendous Growth</a:t>
            </a:r>
          </a:p>
        </p:txBody>
      </p:sp>
      <p:sp>
        <p:nvSpPr>
          <p:cNvPr id="3074" name="Rectangle 2">
            <a:extLst>
              <a:ext uri="{FF2B5EF4-FFF2-40B4-BE49-F238E27FC236}">
                <a16:creationId xmlns:a16="http://schemas.microsoft.com/office/drawing/2014/main" id="{5545EFD0-D895-6A4E-A24D-B02D702BA200}"/>
              </a:ext>
            </a:extLst>
          </p:cNvPr>
          <p:cNvSpPr>
            <a:spLocks noGrp="1" noChangeArrowheads="1"/>
          </p:cNvSpPr>
          <p:nvPr>
            <p:ph type="title"/>
          </p:nvPr>
        </p:nvSpPr>
        <p:spPr>
          <a:xfrm>
            <a:off x="685800" y="76200"/>
            <a:ext cx="7772400" cy="762000"/>
          </a:xfrm>
        </p:spPr>
        <p:txBody>
          <a:bodyPr/>
          <a:lstStyle/>
          <a:p>
            <a:r>
              <a:rPr lang="en-US" altLang="en-US" sz="4000" b="1"/>
              <a:t>Chandra Science Highlight</a:t>
            </a:r>
          </a:p>
        </p:txBody>
      </p:sp>
      <p:pic>
        <p:nvPicPr>
          <p:cNvPr id="3075" name="Picture 4">
            <a:extLst>
              <a:ext uri="{FF2B5EF4-FFF2-40B4-BE49-F238E27FC236}">
                <a16:creationId xmlns:a16="http://schemas.microsoft.com/office/drawing/2014/main" id="{501FBDAB-EE00-9F47-AA38-253B04EE9A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63513"/>
            <a:ext cx="990600" cy="55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 Box 8">
            <a:extLst>
              <a:ext uri="{FF2B5EF4-FFF2-40B4-BE49-F238E27FC236}">
                <a16:creationId xmlns:a16="http://schemas.microsoft.com/office/drawing/2014/main" id="{BE506B5C-5446-0749-B4DA-D7C4D879D359}"/>
              </a:ext>
            </a:extLst>
          </p:cNvPr>
          <p:cNvSpPr txBox="1">
            <a:spLocks noChangeArrowheads="1"/>
          </p:cNvSpPr>
          <p:nvPr/>
        </p:nvSpPr>
        <p:spPr bwMode="auto">
          <a:xfrm>
            <a:off x="6361113" y="6172200"/>
            <a:ext cx="2362200" cy="461963"/>
          </a:xfrm>
          <a:prstGeom prst="rect">
            <a:avLst/>
          </a:prstGeom>
          <a:noFill/>
          <a:ln w="9525">
            <a:noFill/>
            <a:miter lim="800000"/>
            <a:headEnd/>
            <a:tailEnd/>
          </a:ln>
        </p:spPr>
        <p:txBody>
          <a:bodyPr>
            <a:spAutoFit/>
          </a:bodyPr>
          <a:lstStyle/>
          <a:p>
            <a:pPr>
              <a:spcBef>
                <a:spcPct val="50000"/>
              </a:spcBef>
              <a:defRPr/>
            </a:pPr>
            <a:r>
              <a:rPr lang="en-US" altLang="en-US" sz="2400" b="1" dirty="0">
                <a:latin typeface="+mn-lt"/>
              </a:rPr>
              <a:t>September 2025 </a:t>
            </a:r>
          </a:p>
        </p:txBody>
      </p:sp>
      <p:sp>
        <p:nvSpPr>
          <p:cNvPr id="3077" name="Rectangle 155">
            <a:extLst>
              <a:ext uri="{FF2B5EF4-FFF2-40B4-BE49-F238E27FC236}">
                <a16:creationId xmlns:a16="http://schemas.microsoft.com/office/drawing/2014/main" id="{9B3A8CEC-A72B-174B-9DC8-429EB43E1516}"/>
              </a:ext>
            </a:extLst>
          </p:cNvPr>
          <p:cNvSpPr>
            <a:spLocks noChangeArrowheads="1"/>
          </p:cNvSpPr>
          <p:nvPr/>
        </p:nvSpPr>
        <p:spPr bwMode="auto">
          <a:xfrm>
            <a:off x="5051425" y="5856288"/>
            <a:ext cx="3581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n-US" altLang="en-US"/>
          </a:p>
        </p:txBody>
      </p:sp>
      <p:sp>
        <p:nvSpPr>
          <p:cNvPr id="3078" name="TextBox 3">
            <a:extLst>
              <a:ext uri="{FF2B5EF4-FFF2-40B4-BE49-F238E27FC236}">
                <a16:creationId xmlns:a16="http://schemas.microsoft.com/office/drawing/2014/main" id="{E8843F47-5902-444F-9972-50295B53A365}"/>
              </a:ext>
            </a:extLst>
          </p:cNvPr>
          <p:cNvSpPr txBox="1">
            <a:spLocks noChangeArrowheads="1"/>
          </p:cNvSpPr>
          <p:nvPr/>
        </p:nvSpPr>
        <p:spPr bwMode="auto">
          <a:xfrm>
            <a:off x="360363" y="6135688"/>
            <a:ext cx="4381500"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lgn="ctr"/>
            <a:r>
              <a:rPr lang="en-US" altLang="en-US" b="1">
                <a:latin typeface="Calibri" panose="020F0502020204030204" pitchFamily="34" charset="0"/>
              </a:rPr>
              <a:t>The Chandra X-ray Center is operated for NASA by the Smithsonian Astrophysical Observatory</a:t>
            </a:r>
            <a:r>
              <a:rPr lang="en-US" altLang="en-US" b="1"/>
              <a:t> </a:t>
            </a:r>
          </a:p>
        </p:txBody>
      </p:sp>
      <p:pic>
        <p:nvPicPr>
          <p:cNvPr id="3079" name="Picture 19" descr="logos.gif">
            <a:extLst>
              <a:ext uri="{FF2B5EF4-FFF2-40B4-BE49-F238E27FC236}">
                <a16:creationId xmlns:a16="http://schemas.microsoft.com/office/drawing/2014/main" id="{A2845208-C869-7746-A6A4-78463CC199C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51425" y="6175375"/>
            <a:ext cx="127317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a:extLst>
              <a:ext uri="{FF2B5EF4-FFF2-40B4-BE49-F238E27FC236}">
                <a16:creationId xmlns:a16="http://schemas.microsoft.com/office/drawing/2014/main" id="{C3C48426-E332-724E-98CD-160C8525D040}"/>
              </a:ext>
            </a:extLst>
          </p:cNvPr>
          <p:cNvSpPr txBox="1"/>
          <p:nvPr/>
        </p:nvSpPr>
        <p:spPr>
          <a:xfrm>
            <a:off x="4951413" y="1289050"/>
            <a:ext cx="3911600" cy="4556125"/>
          </a:xfrm>
          <a:prstGeom prst="rect">
            <a:avLst/>
          </a:prstGeom>
          <a:noFill/>
        </p:spPr>
        <p:txBody>
          <a:bodyPr>
            <a:spAutoFit/>
          </a:bodyPr>
          <a:lstStyle/>
          <a:p>
            <a:pP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A black hole powering a quasar less than a billion years old is growing at one of the fastest rates ever recorded.</a:t>
            </a:r>
          </a:p>
          <a:p>
            <a:pPr marL="171450" indent="-171450">
              <a:buFont typeface="Arial" panose="020B0604020202020204" pitchFamily="34" charset="0"/>
              <a:buChar cha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Quasars are extremely bright objects that are powered by large amounts of matter funneling around and entering a supermassive black hole.</a:t>
            </a:r>
          </a:p>
          <a:p>
            <a:pPr marL="171450" indent="-171450">
              <a:buFont typeface="Arial" panose="020B0604020202020204" pitchFamily="34" charset="0"/>
              <a:buChar cha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Astronomers used NASA’s Chandra X-ray Observatory to estimate the growth rate of the quasar RACSJ 0320-35, which exceeds the normal limit for these objects. It was discovered with other telescopes in 2023.</a:t>
            </a:r>
          </a:p>
          <a:p>
            <a:pPr marL="171450" indent="-171450">
              <a:buFont typeface="Arial" panose="020B0604020202020204" pitchFamily="34" charset="0"/>
              <a:buChar cha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This discovery has implications for understanding how some of the Universe’s first generation of black holes formed.</a:t>
            </a:r>
          </a:p>
          <a:p>
            <a:pPr algn="just">
              <a:defRPr/>
            </a:pPr>
            <a:endParaRPr lang="en-US" sz="1000" b="1" dirty="0">
              <a:ea typeface="MS Mincho" panose="02020609040205080304" pitchFamily="49" charset="-128"/>
              <a:cs typeface="Times New Roman" panose="02020603050405020304" pitchFamily="18" charset="0"/>
            </a:endParaRPr>
          </a:p>
          <a:p>
            <a:pPr algn="just">
              <a:defRPr/>
            </a:pPr>
            <a:r>
              <a:rPr lang="en-US" sz="1000" b="1" dirty="0">
                <a:ea typeface="MS Mincho" panose="02020609040205080304" pitchFamily="49" charset="-128"/>
                <a:cs typeface="Times New Roman" panose="02020603050405020304" pitchFamily="18" charset="0"/>
              </a:rPr>
              <a:t>Distance estimate</a:t>
            </a:r>
            <a:r>
              <a:rPr lang="en-US" sz="1000" dirty="0">
                <a:ea typeface="MS Mincho" panose="02020609040205080304" pitchFamily="49" charset="-128"/>
                <a:cs typeface="Times New Roman" panose="02020603050405020304" pitchFamily="18" charset="0"/>
              </a:rPr>
              <a:t>: 12.8 billion light-years</a:t>
            </a:r>
          </a:p>
          <a:p>
            <a:pPr algn="just">
              <a:defRPr/>
            </a:pPr>
            <a:endParaRPr lang="en-US" sz="1000" b="1" dirty="0">
              <a:ea typeface="MS Mincho" panose="02020609040205080304" pitchFamily="49" charset="-128"/>
              <a:cs typeface="Times New Roman" panose="02020603050405020304" pitchFamily="18" charset="0"/>
            </a:endParaRPr>
          </a:p>
          <a:p>
            <a:pPr>
              <a:defRPr/>
            </a:pPr>
            <a:r>
              <a:rPr lang="en-US" sz="1000" b="1" dirty="0">
                <a:ea typeface="MS Mincho" panose="02020609040205080304" pitchFamily="49" charset="-128"/>
                <a:cs typeface="Times New Roman" panose="02020603050405020304" pitchFamily="18" charset="0"/>
              </a:rPr>
              <a:t>Credits</a:t>
            </a:r>
            <a:r>
              <a:rPr lang="en-US" sz="1000" dirty="0">
                <a:ea typeface="MS Mincho" panose="02020609040205080304" pitchFamily="49" charset="-128"/>
                <a:cs typeface="Times New Roman" panose="02020603050405020304" pitchFamily="18" charset="0"/>
              </a:rPr>
              <a:t>: X-ray: NASA/CXC/INAF-Brera/L. </a:t>
            </a:r>
            <a:r>
              <a:rPr lang="en-US" sz="1000" dirty="0" err="1">
                <a:ea typeface="MS Mincho" panose="02020609040205080304" pitchFamily="49" charset="-128"/>
                <a:cs typeface="Times New Roman" panose="02020603050405020304" pitchFamily="18" charset="0"/>
              </a:rPr>
              <a:t>Ighina</a:t>
            </a:r>
            <a:r>
              <a:rPr lang="en-US" sz="1000" dirty="0">
                <a:ea typeface="MS Mincho" panose="02020609040205080304" pitchFamily="49" charset="-128"/>
                <a:cs typeface="Times New Roman" panose="02020603050405020304" pitchFamily="18" charset="0"/>
              </a:rPr>
              <a:t> et al.; Illustration: NASA/CXC/SAO/M. Weiss; Image Processing: NASA/CXC/SAO/N. Wolk</a:t>
            </a:r>
          </a:p>
          <a:p>
            <a:pPr>
              <a:defRPr/>
            </a:pPr>
            <a:endParaRPr lang="en-US" sz="1000" b="1" dirty="0">
              <a:ea typeface="MS Mincho" panose="02020609040205080304" pitchFamily="49" charset="-128"/>
              <a:cs typeface="Times New Roman" panose="02020603050405020304" pitchFamily="18" charset="0"/>
            </a:endParaRPr>
          </a:p>
          <a:p>
            <a:pPr>
              <a:defRPr/>
            </a:pPr>
            <a:r>
              <a:rPr lang="en-US" sz="1000" b="1" dirty="0">
                <a:ea typeface="MS Mincho" panose="02020609040205080304" pitchFamily="49" charset="-128"/>
                <a:cs typeface="Times New Roman" panose="02020603050405020304" pitchFamily="18" charset="0"/>
              </a:rPr>
              <a:t>Instrument</a:t>
            </a:r>
            <a:r>
              <a:rPr lang="en-US" sz="1000" dirty="0">
                <a:ea typeface="MS Mincho" panose="02020609040205080304" pitchFamily="49" charset="-128"/>
                <a:cs typeface="Times New Roman" panose="02020603050405020304" pitchFamily="18" charset="0"/>
              </a:rPr>
              <a:t>: ACIS</a:t>
            </a:r>
          </a:p>
          <a:p>
            <a:pPr>
              <a:defRPr/>
            </a:pPr>
            <a:endParaRPr lang="en-US" sz="1000" dirty="0">
              <a:ea typeface="MS Mincho" panose="02020609040205080304" pitchFamily="49" charset="-128"/>
              <a:cs typeface="Times New Roman" panose="02020603050405020304" pitchFamily="18" charset="0"/>
            </a:endParaRPr>
          </a:p>
          <a:p>
            <a:pPr>
              <a:defRPr/>
            </a:pPr>
            <a:r>
              <a:rPr lang="en-US" sz="1000" b="1" dirty="0">
                <a:ea typeface="MS Mincho" panose="02020609040205080304" pitchFamily="49" charset="-128"/>
                <a:cs typeface="Times New Roman" panose="02020603050405020304" pitchFamily="18" charset="0"/>
              </a:rPr>
              <a:t>Reference: </a:t>
            </a:r>
            <a:r>
              <a:rPr lang="en-US" sz="1000" dirty="0" err="1">
                <a:ea typeface="MS Mincho" panose="02020609040205080304" pitchFamily="49" charset="-128"/>
                <a:cs typeface="Times New Roman" panose="02020603050405020304" pitchFamily="18" charset="0"/>
              </a:rPr>
              <a:t>Ighina</a:t>
            </a:r>
            <a:r>
              <a:rPr lang="en-US" sz="1000" dirty="0">
                <a:ea typeface="MS Mincho" panose="02020609040205080304" pitchFamily="49" charset="-128"/>
                <a:cs typeface="Times New Roman" panose="02020603050405020304" pitchFamily="18" charset="0"/>
              </a:rPr>
              <a:t>, L. et al., 2025, ApJL, 990, L56: </a:t>
            </a:r>
            <a:r>
              <a:rPr lang="en-US" sz="1000" dirty="0">
                <a:ea typeface="MS Mincho" panose="02020609040205080304" pitchFamily="49" charset="-128"/>
                <a:cs typeface="Times New Roman" panose="02020603050405020304" pitchFamily="18" charset="0"/>
                <a:hlinkClick r:id="rId5"/>
              </a:rPr>
              <a:t>https://iopscience.iop.org/article/10.3847/2041-8213/aded0a</a:t>
            </a:r>
            <a:r>
              <a:rPr lang="en-US" sz="1000" dirty="0">
                <a:ea typeface="MS Mincho" panose="02020609040205080304" pitchFamily="49" charset="-128"/>
                <a:cs typeface="Times New Roman" panose="02020603050405020304" pitchFamily="18" charset="0"/>
              </a:rPr>
              <a:t>   </a:t>
            </a:r>
          </a:p>
          <a:p>
            <a:pPr>
              <a:defRPr/>
            </a:pPr>
            <a:endParaRPr lang="en-US" sz="1000" b="1" dirty="0"/>
          </a:p>
          <a:p>
            <a:pPr>
              <a:defRPr/>
            </a:pPr>
            <a:r>
              <a:rPr lang="en-US" sz="1000" b="1" dirty="0"/>
              <a:t>More information</a:t>
            </a:r>
            <a:r>
              <a:rPr lang="en-US" sz="1000" dirty="0"/>
              <a:t>: The detailed caption and other graphics materials are here: </a:t>
            </a:r>
            <a:r>
              <a:rPr lang="en-US" sz="1000" dirty="0">
                <a:hlinkClick r:id="rId6"/>
              </a:rPr>
              <a:t>https://chandra.si.edu/photo/2025/red6/</a:t>
            </a:r>
            <a:r>
              <a:rPr lang="en-US" sz="1000" dirty="0"/>
              <a:t> </a:t>
            </a:r>
          </a:p>
        </p:txBody>
      </p:sp>
      <p:sp>
        <p:nvSpPr>
          <p:cNvPr id="3081" name="TextBox 19">
            <a:extLst>
              <a:ext uri="{FF2B5EF4-FFF2-40B4-BE49-F238E27FC236}">
                <a16:creationId xmlns:a16="http://schemas.microsoft.com/office/drawing/2014/main" id="{B8BC9229-00CC-F046-B6D6-05B8E82E2389}"/>
              </a:ext>
            </a:extLst>
          </p:cNvPr>
          <p:cNvSpPr txBox="1">
            <a:spLocks noChangeArrowheads="1"/>
          </p:cNvSpPr>
          <p:nvPr/>
        </p:nvSpPr>
        <p:spPr bwMode="auto">
          <a:xfrm>
            <a:off x="374650" y="4513263"/>
            <a:ext cx="4470400"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spAutoFit/>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spcBef>
                <a:spcPts val="900"/>
              </a:spcBef>
              <a:spcAft>
                <a:spcPts val="900"/>
              </a:spcAft>
            </a:pPr>
            <a:r>
              <a:rPr lang="en-US" altLang="en-US" sz="1000" i="1">
                <a:ea typeface="MS Mincho" panose="02020609040205080304" pitchFamily="49" charset="-128"/>
                <a:cs typeface="Times New Roman" panose="02020603050405020304" pitchFamily="18" charset="0"/>
              </a:rPr>
              <a:t>The main panel is an artist’s illustration of the quasar RACS J0320-35, located about 12.8 billion light-years from Earth. The black hole is surrounded by large amounts of material in a disk, which is generating copious amounts of light, making the quasar visible at its enormous distance. The illustration shows this disk of material as the red, orange and yellow swirls, and the black ellipse represents the black hole. Also shown is a jet of energetic particles blasting away from the black hole to the lower right. The quasar is shown in a Chandra image in the inset.</a:t>
            </a:r>
          </a:p>
        </p:txBody>
      </p:sp>
      <p:pic>
        <p:nvPicPr>
          <p:cNvPr id="3082" name="Picture 4" descr="A black hole in space&#10;&#10;AI-generated content may be incorrect.">
            <a:extLst>
              <a:ext uri="{FF2B5EF4-FFF2-40B4-BE49-F238E27FC236}">
                <a16:creationId xmlns:a16="http://schemas.microsoft.com/office/drawing/2014/main" id="{36F0B7A2-57CB-504B-A0CD-255CBE663C0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2588" y="1519238"/>
            <a:ext cx="4346575" cy="289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19084</TotalTime>
  <Words>339</Words>
  <Application>Microsoft Macintosh PowerPoint</Application>
  <PresentationFormat>On-screen Show (4:3)</PresentationFormat>
  <Paragraphs>24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Times New Roman</vt:lpstr>
      <vt:lpstr>Arial</vt:lpstr>
      <vt:lpstr>Calibri</vt:lpstr>
      <vt:lpstr>Cambria</vt:lpstr>
      <vt:lpstr>MS Mincho</vt:lpstr>
      <vt:lpstr>Office Theme</vt:lpstr>
      <vt:lpstr>Chandra Science Highlight</vt:lpstr>
    </vt:vector>
  </TitlesOfParts>
  <Company>smithsonian astrophysical obs</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Chandra Science Highlights</dc:title>
  <dc:creator>psullivan</dc:creator>
  <cp:lastModifiedBy>Microsoft Office User</cp:lastModifiedBy>
  <cp:revision>869</cp:revision>
  <cp:lastPrinted>2022-11-09T14:42:17Z</cp:lastPrinted>
  <dcterms:created xsi:type="dcterms:W3CDTF">2000-04-21T21:07:13Z</dcterms:created>
  <dcterms:modified xsi:type="dcterms:W3CDTF">2026-01-15T13:51:29Z</dcterms:modified>
</cp:coreProperties>
</file>